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311"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76" autoAdjust="0"/>
  </p:normalViewPr>
  <p:slideViewPr>
    <p:cSldViewPr snapToGrid="0">
      <p:cViewPr varScale="1">
        <p:scale>
          <a:sx n="88" d="100"/>
          <a:sy n="88" d="100"/>
        </p:scale>
        <p:origin x="876" y="90"/>
      </p:cViewPr>
      <p:guideLst>
        <p:guide orient="horz" pos="1620"/>
        <p:guide pos="2880"/>
      </p:guideLst>
    </p:cSldViewPr>
  </p:slideViewPr>
  <p:notesTextViewPr>
    <p:cViewPr>
      <p:scale>
        <a:sx n="1" d="1"/>
        <a:sy n="1" d="1"/>
      </p:scale>
      <p:origin x="0" y="-3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83a3c9ce2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83a3c9ce2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6b8387f3f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6b8387f3f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4c47e21fc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4c47e21fc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5000"/>
              </a:lnSpc>
              <a:spcBef>
                <a:spcPts val="1800"/>
              </a:spcBef>
              <a:spcAft>
                <a:spcPts val="0"/>
              </a:spcAft>
              <a:buClr>
                <a:schemeClr val="dk1"/>
              </a:buClr>
              <a:buSzPts val="1100"/>
              <a:buFont typeface="Arial"/>
              <a:buNone/>
            </a:pPr>
            <a:r>
              <a:rPr lang="en" sz="1950" b="1">
                <a:solidFill>
                  <a:srgbClr val="222222"/>
                </a:solidFill>
              </a:rPr>
              <a:t>Types of Filters:</a:t>
            </a:r>
            <a:endParaRPr sz="1950" b="1">
              <a:solidFill>
                <a:srgbClr val="222222"/>
              </a:solidFill>
            </a:endParaRPr>
          </a:p>
          <a:p>
            <a:pPr marL="0" lvl="0" indent="0" algn="l" rtl="0">
              <a:lnSpc>
                <a:spcPct val="115000"/>
              </a:lnSpc>
              <a:spcBef>
                <a:spcPts val="400"/>
              </a:spcBef>
              <a:spcAft>
                <a:spcPts val="0"/>
              </a:spcAft>
              <a:buClr>
                <a:schemeClr val="dk1"/>
              </a:buClr>
              <a:buSzPts val="1100"/>
              <a:buFont typeface="Arial"/>
              <a:buNone/>
            </a:pPr>
            <a:r>
              <a:rPr lang="en" sz="1350">
                <a:solidFill>
                  <a:srgbClr val="222222"/>
                </a:solidFill>
              </a:rPr>
              <a:t>The filters can be applied in a worksheet to restrict the number of records present in a dataset. Various types of filters are used in Tableau Desktop based on different purposes. The different types of filters used in Tableau are given below. The name of filter types are sorted based on the order of execution in Tableau.</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Extract Filters</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Data Source Filters</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Context Filters</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Dimension Filters</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Measure Filters</a:t>
            </a:r>
            <a:endParaRPr sz="1350">
              <a:solidFill>
                <a:srgbClr val="222222"/>
              </a:solidFill>
            </a:endParaRPr>
          </a:p>
          <a:p>
            <a:pPr marL="0" lvl="0" indent="0" algn="l" rtl="0">
              <a:spcBef>
                <a:spcPts val="1800"/>
              </a:spcBef>
              <a:spcAft>
                <a:spcPts val="0"/>
              </a:spcAft>
              <a:buNone/>
            </a:pPr>
            <a:endParaRPr sz="2300" b="1">
              <a:solidFill>
                <a:srgbClr val="222222"/>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4c47e21fc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4c47e21fc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5000"/>
              </a:lnSpc>
              <a:spcBef>
                <a:spcPts val="1800"/>
              </a:spcBef>
              <a:spcAft>
                <a:spcPts val="0"/>
              </a:spcAft>
              <a:buClr>
                <a:schemeClr val="dk1"/>
              </a:buClr>
              <a:buSzPts val="1100"/>
              <a:buFont typeface="Arial"/>
              <a:buNone/>
              <a:tabLst/>
              <a:defRPr/>
            </a:pPr>
            <a:r>
              <a:rPr lang="en-US" sz="2000" b="1" dirty="0" smtClean="0">
                <a:solidFill>
                  <a:srgbClr val="0070C0"/>
                </a:solidFill>
              </a:rPr>
              <a:t>Live and Extract</a:t>
            </a:r>
            <a:r>
              <a:rPr lang="en" sz="1950" b="1" dirty="0" smtClean="0">
                <a:solidFill>
                  <a:srgbClr val="222222"/>
                </a:solidFill>
              </a:rPr>
              <a:t>:</a:t>
            </a:r>
            <a:endParaRPr sz="1950" b="1" dirty="0">
              <a:solidFill>
                <a:srgbClr val="222222"/>
              </a:solidFill>
            </a:endParaRPr>
          </a:p>
          <a:p>
            <a:r>
              <a:rPr lang="en-US" sz="1400" dirty="0" smtClean="0"/>
              <a:t>Live allows you real-time data while extracts are kind of batch which needs to be refreshed from time to time to get the updated data.</a:t>
            </a:r>
            <a:br>
              <a:rPr lang="en-US" sz="1400" dirty="0" smtClean="0"/>
            </a:br>
            <a:endParaRPr lang="en-US" sz="1400" dirty="0" smtClean="0"/>
          </a:p>
          <a:p>
            <a:r>
              <a:rPr lang="en-US" sz="1400" dirty="0" smtClean="0"/>
              <a:t>So, in the case of </a:t>
            </a:r>
            <a:r>
              <a:rPr lang="en-US" sz="1400" b="1" dirty="0" smtClean="0"/>
              <a:t>Live</a:t>
            </a:r>
            <a:r>
              <a:rPr lang="en-US" sz="1400" dirty="0" smtClean="0"/>
              <a:t> connection whatever changes will be done at the </a:t>
            </a:r>
            <a:r>
              <a:rPr lang="en-US" sz="1400" dirty="0" err="1" smtClean="0"/>
              <a:t>Datasource</a:t>
            </a:r>
            <a:r>
              <a:rPr lang="en-US" sz="1400" dirty="0" smtClean="0"/>
              <a:t> end that will be directly available to the tableau desktop.</a:t>
            </a:r>
            <a:br>
              <a:rPr lang="en-US" sz="1400" dirty="0" smtClean="0"/>
            </a:br>
            <a:endParaRPr lang="en-US" sz="1400" dirty="0" smtClean="0"/>
          </a:p>
          <a:p>
            <a:r>
              <a:rPr lang="en-US" sz="1400" dirty="0" smtClean="0"/>
              <a:t>While in case of </a:t>
            </a:r>
            <a:r>
              <a:rPr lang="en-US" sz="1400" b="1" dirty="0" smtClean="0"/>
              <a:t>extract</a:t>
            </a:r>
            <a:r>
              <a:rPr lang="en-US" sz="1400" dirty="0" smtClean="0"/>
              <a:t> any changes made in the data source won't reflect in the report immediately. It will be </a:t>
            </a:r>
            <a:r>
              <a:rPr lang="en-US" sz="1400" b="1" dirty="0" smtClean="0"/>
              <a:t>reflected when the extract will be refreshed</a:t>
            </a:r>
            <a:r>
              <a:rPr lang="en-US" sz="1400" dirty="0" smtClean="0"/>
              <a:t>.</a:t>
            </a:r>
          </a:p>
          <a:p>
            <a:pPr marL="0" lvl="0" indent="0" algn="l" rtl="0">
              <a:spcBef>
                <a:spcPts val="1800"/>
              </a:spcBef>
              <a:spcAft>
                <a:spcPts val="0"/>
              </a:spcAft>
              <a:buNone/>
            </a:pPr>
            <a:endParaRPr sz="2300" b="1" dirty="0">
              <a:solidFill>
                <a:srgbClr val="222222"/>
              </a:solidFill>
            </a:endParaRPr>
          </a:p>
        </p:txBody>
      </p:sp>
    </p:spTree>
    <p:extLst>
      <p:ext uri="{BB962C8B-B14F-4D97-AF65-F5344CB8AC3E}">
        <p14:creationId xmlns:p14="http://schemas.microsoft.com/office/powerpoint/2010/main" val="2057641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4c47e21fc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4c47e21fc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600" b="1">
                <a:solidFill>
                  <a:srgbClr val="222222"/>
                </a:solidFill>
              </a:rPr>
              <a:t>Extract Filters:</a:t>
            </a:r>
            <a:endParaRPr sz="1600" b="1">
              <a:solidFill>
                <a:srgbClr val="222222"/>
              </a:solidFill>
            </a:endParaRPr>
          </a:p>
          <a:p>
            <a:pPr marL="0" lvl="0" indent="0" algn="l" rtl="0">
              <a:lnSpc>
                <a:spcPct val="115000"/>
              </a:lnSpc>
              <a:spcBef>
                <a:spcPts val="400"/>
              </a:spcBef>
              <a:spcAft>
                <a:spcPts val="0"/>
              </a:spcAft>
              <a:buClr>
                <a:schemeClr val="dk1"/>
              </a:buClr>
              <a:buSzPts val="1100"/>
              <a:buFont typeface="Arial"/>
              <a:buNone/>
            </a:pPr>
            <a:r>
              <a:rPr lang="en" sz="1350">
                <a:solidFill>
                  <a:srgbClr val="222222"/>
                </a:solidFill>
              </a:rPr>
              <a:t>Extract filters are used to filter the extracted data from data source. This filter is utilized only if the user extracts the data from data source.</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Once the text file is connected to Tableau, you can see the live and extract option in the top right corner of data source tab. Live Connection directly connects to a data source. Extract connection extracts the data from data source and creates a local copy in Tableau repository. The procedure for creating an extracting filter is given as follows.</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a:t>
            </a:r>
            <a:r>
              <a:rPr lang="en" sz="1350">
                <a:solidFill>
                  <a:srgbClr val="222222"/>
                </a:solidFill>
              </a:rPr>
              <a:t> After connecting the text file into Tableau,</a:t>
            </a:r>
            <a:endParaRPr sz="1350">
              <a:solidFill>
                <a:srgbClr val="222222"/>
              </a:solidFill>
            </a:endParaRPr>
          </a:p>
          <a:p>
            <a:pPr marL="457200" lvl="0" indent="-314325" algn="l" rtl="0">
              <a:lnSpc>
                <a:spcPct val="115000"/>
              </a:lnSpc>
              <a:spcBef>
                <a:spcPts val="1800"/>
              </a:spcBef>
              <a:spcAft>
                <a:spcPts val="0"/>
              </a:spcAft>
              <a:buClr>
                <a:srgbClr val="222222"/>
              </a:buClr>
              <a:buSzPts val="1350"/>
              <a:buChar char="●"/>
            </a:pPr>
            <a:r>
              <a:rPr lang="en" sz="1350">
                <a:solidFill>
                  <a:srgbClr val="222222"/>
                </a:solidFill>
              </a:rPr>
              <a:t>Click on "Extract" radio button as shown in the figure.</a:t>
            </a:r>
            <a:endParaRPr sz="1350">
              <a:solidFill>
                <a:srgbClr val="222222"/>
              </a:solidFill>
            </a:endParaRPr>
          </a:p>
          <a:p>
            <a:pPr marL="0" lvl="0" indent="0" algn="l" rtl="0">
              <a:lnSpc>
                <a:spcPct val="115000"/>
              </a:lnSpc>
              <a:spcBef>
                <a:spcPts val="1800"/>
              </a:spcBef>
              <a:spcAft>
                <a:spcPts val="0"/>
              </a:spcAft>
              <a:buClr>
                <a:schemeClr val="dk1"/>
              </a:buClr>
              <a:buSzPts val="1100"/>
              <a:buFont typeface="Arial"/>
              <a:buNone/>
            </a:pPr>
            <a:r>
              <a:rPr lang="en" sz="1350">
                <a:solidFill>
                  <a:srgbClr val="222222"/>
                </a:solidFill>
              </a:rPr>
              <a:t>This will create a local copy in Tableau repository.</a:t>
            </a:r>
            <a:endParaRPr sz="13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4c47e21fc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4c47e21fc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Step 2) </a:t>
            </a:r>
            <a:r>
              <a:rPr lang="en" sz="1350">
                <a:solidFill>
                  <a:srgbClr val="222222"/>
                </a:solidFill>
              </a:rPr>
              <a:t>Next</a:t>
            </a:r>
            <a:r>
              <a:rPr lang="en" sz="1350" b="1">
                <a:solidFill>
                  <a:srgbClr val="222222"/>
                </a:solidFill>
              </a:rPr>
              <a:t>,</a:t>
            </a:r>
            <a:endParaRPr sz="1350" b="1">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Click on the 'Edit' option placed near to Extract button.</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It opens "Extract data" window. Click on 'Add' option present in the Window.</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4c47e21fc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4c47e21fc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Step 3) "Add Filter" Window is open to select the filter conditions.</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You can choose any of the fields and add as extract filter. In this example, we have selected'Category' as extract filter.</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Select 'Category' from the list</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4c47e21fc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4c47e21fc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222222"/>
                </a:solidFill>
                <a:highlight>
                  <a:srgbClr val="FFFFFF"/>
                </a:highlight>
              </a:rPr>
              <a:t>Once you click on OK button, it opens a filter window</a:t>
            </a:r>
            <a:endParaRPr sz="1950" b="1">
              <a:solidFill>
                <a:srgbClr val="222222"/>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4c47e21fc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4c47e21fc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The filter window has multiple options to filter 'Category' based on various use case. All the use cases and its filter conditions are explained below.</a:t>
            </a:r>
            <a:endParaRPr sz="1350">
              <a:solidFill>
                <a:srgbClr val="222222"/>
              </a:solidFill>
            </a:endParaRPr>
          </a:p>
          <a:p>
            <a:pPr marL="0" lvl="0" indent="0" algn="l" rtl="0">
              <a:lnSpc>
                <a:spcPct val="155000"/>
              </a:lnSpc>
              <a:spcBef>
                <a:spcPts val="1800"/>
              </a:spcBef>
              <a:spcAft>
                <a:spcPts val="0"/>
              </a:spcAft>
              <a:buClr>
                <a:schemeClr val="dk1"/>
              </a:buClr>
              <a:buSzPts val="1100"/>
              <a:buFont typeface="Arial"/>
              <a:buNone/>
            </a:pPr>
            <a:r>
              <a:rPr lang="en" sz="1950" b="1">
                <a:solidFill>
                  <a:srgbClr val="222222"/>
                </a:solidFill>
              </a:rPr>
              <a:t>Filter condition in Tableau</a:t>
            </a:r>
            <a:endParaRPr sz="1950" b="1">
              <a:solidFill>
                <a:srgbClr val="222222"/>
              </a:solidFill>
            </a:endParaRPr>
          </a:p>
          <a:p>
            <a:pPr marL="0" lvl="0" indent="0" algn="l" rtl="0">
              <a:lnSpc>
                <a:spcPct val="115000"/>
              </a:lnSpc>
              <a:spcBef>
                <a:spcPts val="400"/>
              </a:spcBef>
              <a:spcAft>
                <a:spcPts val="0"/>
              </a:spcAft>
              <a:buClr>
                <a:schemeClr val="dk1"/>
              </a:buClr>
              <a:buSzPts val="1100"/>
              <a:buFont typeface="Arial"/>
              <a:buNone/>
            </a:pPr>
            <a:r>
              <a:rPr lang="en" sz="1350" b="1">
                <a:solidFill>
                  <a:srgbClr val="222222"/>
                </a:solidFill>
              </a:rPr>
              <a:t>Use Case 1: Select from List</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By default, filter window opens the "Select from List" option. You can include or exclude the members present in the field using this option.</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To include you can</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Select the members</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4c47e21fc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4c47e21fc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To exclude the selected members,</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Click on exclude checkbox</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Select the members to exclude</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4c47e21fc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4c47e21fc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There are two more option in the "Select from List".</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All</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None</a:t>
            </a:r>
            <a:endParaRPr sz="1350">
              <a:solidFill>
                <a:srgbClr val="222222"/>
              </a:solidFill>
            </a:endParaRPr>
          </a:p>
          <a:p>
            <a:pPr marL="0" lvl="0" indent="0" algn="l" rtl="0">
              <a:lnSpc>
                <a:spcPct val="115000"/>
              </a:lnSpc>
              <a:spcBef>
                <a:spcPts val="1800"/>
              </a:spcBef>
              <a:spcAft>
                <a:spcPts val="0"/>
              </a:spcAft>
              <a:buClr>
                <a:schemeClr val="dk1"/>
              </a:buClr>
              <a:buSzPts val="1100"/>
              <a:buFont typeface="Arial"/>
              <a:buNone/>
            </a:pPr>
            <a:r>
              <a:rPr lang="en" sz="1350" b="1">
                <a:solidFill>
                  <a:srgbClr val="222222"/>
                </a:solidFill>
              </a:rPr>
              <a:t>All:</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This option includes or excludes all members present in the field. In this example, all members are included by clicking on "All" option.</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a:t>
            </a:r>
            <a:endParaRPr sz="1350" b="1">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Select 'All' option.</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0" lvl="0" indent="0" algn="l" rtl="0">
              <a:spcBef>
                <a:spcPts val="18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56b8387f3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56b8387f3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4c47e21fc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4c47e21fc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Step 2) </a:t>
            </a:r>
            <a:r>
              <a:rPr lang="en" sz="1350">
                <a:solidFill>
                  <a:srgbClr val="222222"/>
                </a:solidFill>
              </a:rPr>
              <a:t>Next</a:t>
            </a:r>
            <a:r>
              <a:rPr lang="en" sz="1350" b="1">
                <a:solidFill>
                  <a:srgbClr val="222222"/>
                </a:solidFill>
              </a:rPr>
              <a:t>,</a:t>
            </a:r>
            <a:endParaRPr sz="1350" b="1">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It shows extract data filter. The filter condition is also added in the extract filter window.</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 to add the extract filter.</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4c47e21fc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4c47e21fc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222222"/>
                </a:solidFill>
                <a:highlight>
                  <a:srgbClr val="FFFFFF"/>
                </a:highlight>
              </a:rPr>
              <a:t>To exclude all the members in the list, first, click on 'Exclude' button. Then select 'All' option and click on OK. This procedure adds the filter in extract data filter window.</a:t>
            </a:r>
            <a:endParaRPr sz="1950" b="1">
              <a:solidFill>
                <a:srgbClr val="222222"/>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4c47e21fc_3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4c47e21fc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None:</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If you want clear all the selection made in the filter window and start a new selection, you can use this 'none' option. None option clears all the selection made in the filter window. Once it is cleared you can select the new members.</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Click on the 'None' option. Select the new members to be added as filter.</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 to add the extract filter.</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4c47e21fc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4c47e21fc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Use Case 2: Custom Value List</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A custom value list allows the user to type the member name and filter the field accordingly. A custom value list can be created by following the given procedure.</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 </a:t>
            </a:r>
            <a:r>
              <a:rPr lang="en" sz="1350">
                <a:solidFill>
                  <a:srgbClr val="222222"/>
                </a:solidFill>
              </a:rPr>
              <a:t>In the Filter Screen</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Click on "Custom value list" radio button.</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Type the member name.</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 symbol to add the name in the list.</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You can add multiple members in the list and click on OK</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c47e21fc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c47e21fc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222222"/>
                </a:solidFill>
                <a:highlight>
                  <a:srgbClr val="FFFFFF"/>
                </a:highlight>
              </a:rPr>
              <a:t>There is an option in the window "Include all values when empty." It can be selected to include all values present in the field when the selected member has no data.</a:t>
            </a:r>
            <a:endParaRPr sz="1950" b="1">
              <a:solidFill>
                <a:srgbClr val="222222"/>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c47e21fc_3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c47e21fc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222222"/>
                </a:solidFill>
                <a:highlight>
                  <a:srgbClr val="FFFFFF"/>
                </a:highlight>
              </a:rPr>
              <a:t>Clear List option clears the customs value list.</a:t>
            </a:r>
            <a:endParaRPr sz="1950" b="1">
              <a:solidFill>
                <a:srgbClr val="222222"/>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4c47e21fc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4c47e21fc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Use Case 3: Use all</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This option selects all the members present in the field.</a:t>
            </a:r>
            <a:endParaRPr sz="13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4c47e21fc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4c47e21fc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50" b="1">
                <a:solidFill>
                  <a:srgbClr val="222222"/>
                </a:solidFill>
              </a:rPr>
              <a:t>Use case 4: Wildcard</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Wildcard option is used to filter the fields based on given wildcard match. Users can type the character and filter the field based on the match. The different types of matches are given as follows.</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Contains:</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Select the members if the member name contains typed characters.</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Starts with:</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Select the members if the member name starts with typed characters.</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Ends with:</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Select the members if the member name ends with typed characters.</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Exactly matches:</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Select the members if the member name exactly matches with typed characters.</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Step 1)</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Select the "Wildcard" tab.</a:t>
            </a:r>
            <a:endParaRPr sz="1950">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Type the characters to match.</a:t>
            </a:r>
            <a:endParaRPr sz="1950">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Select the type of match. In this example "Contains" match type is selected.</a:t>
            </a:r>
            <a:endParaRPr sz="1950">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Click on OK.</a:t>
            </a:r>
            <a:endParaRPr sz="19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4c47e21fc_3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4c47e21fc_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50" b="1">
                <a:solidFill>
                  <a:srgbClr val="222222"/>
                </a:solidFill>
              </a:rPr>
              <a:t>Use Case 5: Filter on Condition</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This option is used to filter the data set by giving several conditions. Filer condition based on field is given below.</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By Field:</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457200" lvl="0" indent="-352425" algn="l" rtl="0">
              <a:spcBef>
                <a:spcPts val="0"/>
              </a:spcBef>
              <a:spcAft>
                <a:spcPts val="0"/>
              </a:spcAft>
              <a:buClr>
                <a:srgbClr val="222222"/>
              </a:buClr>
              <a:buSzPts val="1950"/>
              <a:buAutoNum type="arabicPeriod"/>
            </a:pPr>
            <a:r>
              <a:rPr lang="en" sz="1950">
                <a:solidFill>
                  <a:srgbClr val="222222"/>
                </a:solidFill>
              </a:rPr>
              <a:t>Select the 'Condition' tab in Filter Window.</a:t>
            </a:r>
            <a:endParaRPr sz="1950">
              <a:solidFill>
                <a:srgbClr val="222222"/>
              </a:solidFill>
            </a:endParaRPr>
          </a:p>
          <a:p>
            <a:pPr marL="457200" lvl="0" indent="-352425" algn="l" rtl="0">
              <a:spcBef>
                <a:spcPts val="0"/>
              </a:spcBef>
              <a:spcAft>
                <a:spcPts val="0"/>
              </a:spcAft>
              <a:buClr>
                <a:srgbClr val="222222"/>
              </a:buClr>
              <a:buSzPts val="1950"/>
              <a:buAutoNum type="arabicPeriod"/>
            </a:pPr>
            <a:r>
              <a:rPr lang="en" sz="1950">
                <a:solidFill>
                  <a:srgbClr val="222222"/>
                </a:solidFill>
              </a:rPr>
              <a:t>Click on radio button 'By field.'</a:t>
            </a:r>
            <a:endParaRPr sz="1950">
              <a:solidFill>
                <a:srgbClr val="222222"/>
              </a:solidFill>
            </a:endParaRPr>
          </a:p>
          <a:p>
            <a:pPr marL="457200" lvl="0" indent="-352425" algn="l" rtl="0">
              <a:spcBef>
                <a:spcPts val="0"/>
              </a:spcBef>
              <a:spcAft>
                <a:spcPts val="0"/>
              </a:spcAft>
              <a:buClr>
                <a:srgbClr val="222222"/>
              </a:buClr>
              <a:buSzPts val="1950"/>
              <a:buAutoNum type="arabicPeriod"/>
            </a:pPr>
            <a:r>
              <a:rPr lang="en" sz="1950">
                <a:solidFill>
                  <a:srgbClr val="222222"/>
                </a:solidFill>
              </a:rPr>
              <a:t>Select the name of the field to be filtered from the drop-down list.</a:t>
            </a:r>
            <a:endParaRPr sz="1950">
              <a:solidFill>
                <a:srgbClr val="222222"/>
              </a:solidFill>
            </a:endParaRPr>
          </a:p>
          <a:p>
            <a:pPr marL="457200" lvl="0" indent="-352425" algn="l" rtl="0">
              <a:spcBef>
                <a:spcPts val="0"/>
              </a:spcBef>
              <a:spcAft>
                <a:spcPts val="0"/>
              </a:spcAft>
              <a:buClr>
                <a:srgbClr val="222222"/>
              </a:buClr>
              <a:buSzPts val="1950"/>
              <a:buAutoNum type="arabicPeriod"/>
            </a:pPr>
            <a:r>
              <a:rPr lang="en" sz="1950">
                <a:solidFill>
                  <a:srgbClr val="222222"/>
                </a:solidFill>
              </a:rPr>
              <a:t>Select the aggregation type like Sum, average and median from the drop-down list.</a:t>
            </a:r>
            <a:endParaRPr sz="1950">
              <a:solidFill>
                <a:srgbClr val="222222"/>
              </a:solidFill>
            </a:endParaRPr>
          </a:p>
          <a:p>
            <a:pPr marL="457200" lvl="0" indent="-352425" algn="l" rtl="0">
              <a:spcBef>
                <a:spcPts val="0"/>
              </a:spcBef>
              <a:spcAft>
                <a:spcPts val="0"/>
              </a:spcAft>
              <a:buClr>
                <a:srgbClr val="222222"/>
              </a:buClr>
              <a:buSzPts val="1950"/>
              <a:buAutoNum type="arabicPeriod"/>
            </a:pPr>
            <a:r>
              <a:rPr lang="en" sz="1950">
                <a:solidFill>
                  <a:srgbClr val="222222"/>
                </a:solidFill>
              </a:rPr>
              <a:t>Choose the operator from the drop-down.</a:t>
            </a:r>
            <a:endParaRPr sz="1950">
              <a:solidFill>
                <a:srgbClr val="222222"/>
              </a:solidFill>
            </a:endParaRPr>
          </a:p>
          <a:p>
            <a:pPr marL="457200" lvl="0" indent="-352425" algn="l" rtl="0">
              <a:spcBef>
                <a:spcPts val="0"/>
              </a:spcBef>
              <a:spcAft>
                <a:spcPts val="0"/>
              </a:spcAft>
              <a:buClr>
                <a:srgbClr val="222222"/>
              </a:buClr>
              <a:buSzPts val="1950"/>
              <a:buAutoNum type="arabicPeriod"/>
            </a:pPr>
            <a:r>
              <a:rPr lang="en" sz="1950">
                <a:solidFill>
                  <a:srgbClr val="222222"/>
                </a:solidFill>
              </a:rPr>
              <a:t>Enter the value to filter the selected field.</a:t>
            </a:r>
            <a:endParaRPr sz="1950">
              <a:solidFill>
                <a:srgbClr val="222222"/>
              </a:solidFill>
            </a:endParaRPr>
          </a:p>
          <a:p>
            <a:pPr marL="457200" lvl="0" indent="-352425" algn="l" rtl="0">
              <a:spcBef>
                <a:spcPts val="0"/>
              </a:spcBef>
              <a:spcAft>
                <a:spcPts val="0"/>
              </a:spcAft>
              <a:buClr>
                <a:srgbClr val="222222"/>
              </a:buClr>
              <a:buSzPts val="1950"/>
              <a:buAutoNum type="arabicPeriod"/>
            </a:pPr>
            <a:r>
              <a:rPr lang="en" sz="1950">
                <a:solidFill>
                  <a:srgbClr val="222222"/>
                </a:solidFill>
              </a:rPr>
              <a:t>Click on OK.</a:t>
            </a:r>
            <a:endParaRPr sz="19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4c47e21fc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4c47e21fc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In the above example, the dataset is filtered to see the data where the sum of sales is greater than 1000.</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The range of Values:</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This option shows the minimum and maximum value of the selected field by clicking on 'Load' button. It can be used to refer the values.</a:t>
            </a:r>
            <a:endParaRPr sz="13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6b8387f3f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56b8387f3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c47e21fc_3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4c47e21fc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5000"/>
              </a:lnSpc>
              <a:spcBef>
                <a:spcPts val="1800"/>
              </a:spcBef>
              <a:spcAft>
                <a:spcPts val="0"/>
              </a:spcAft>
              <a:buClr>
                <a:schemeClr val="dk1"/>
              </a:buClr>
              <a:buSzPts val="1100"/>
              <a:buFont typeface="Arial"/>
              <a:buNone/>
            </a:pPr>
            <a:r>
              <a:rPr lang="en" sz="1950" b="1">
                <a:solidFill>
                  <a:srgbClr val="222222"/>
                </a:solidFill>
              </a:rPr>
              <a:t>Filter Condition by Formula:</a:t>
            </a:r>
            <a:endParaRPr sz="1950" b="1">
              <a:solidFill>
                <a:srgbClr val="222222"/>
              </a:solidFill>
            </a:endParaRPr>
          </a:p>
          <a:p>
            <a:pPr marL="0" lvl="0" indent="0" algn="l" rtl="0">
              <a:lnSpc>
                <a:spcPct val="115000"/>
              </a:lnSpc>
              <a:spcBef>
                <a:spcPts val="400"/>
              </a:spcBef>
              <a:spcAft>
                <a:spcPts val="0"/>
              </a:spcAft>
              <a:buClr>
                <a:schemeClr val="dk1"/>
              </a:buClr>
              <a:buSzPts val="1100"/>
              <a:buFont typeface="Arial"/>
              <a:buNone/>
            </a:pPr>
            <a:r>
              <a:rPr lang="en" sz="1350">
                <a:solidFill>
                  <a:srgbClr val="222222"/>
                </a:solidFill>
              </a:rPr>
              <a:t>You can write a formula to filter the dataset using this option. The procedure is explained below.</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Steps:</a:t>
            </a:r>
            <a:endParaRPr sz="1350" b="1">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Click on radio button 'By formula.'</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Enter the formula in the box as shown in the figure.</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c47e21fc_3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c47e21fc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In the above example, the written formula filters the data where sum of sales is greater than 1000.</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Use Case 6: Top or bottom filters</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This option is used to select top or bottom 'n' number of records.</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By Field:</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a:t>
            </a:r>
            <a:endParaRPr sz="1350" b="1">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Select 'Top' tab from the filter window.</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radio button 'By field'.</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4c47e21fc_3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4c47e21fc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Step 2)</a:t>
            </a:r>
            <a:endParaRPr sz="1350" b="1">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Select 'Top' or 'Bottom'.</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Choose the number of records.</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Select the field.</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Choose the aggregation type.</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4c47e21fc_3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4c47e21fc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In the above example, the filter restricts the data set to show top 10 records based on the sum of sales.</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By Formula:</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The top or bottom condition can also be given through formula.</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Steps:</a:t>
            </a:r>
            <a:endParaRPr sz="1350" b="1">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Click on the radio button 'By Formula'.</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Select 'Top' or 'Bottom'.</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Choose the number of records.</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Enter the formula.</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4c47e21fc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4c47e21fc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In the above example, the formula was written to show top 10 records based on the sum of sales.</a:t>
            </a:r>
            <a:endParaRPr sz="1350">
              <a:solidFill>
                <a:srgbClr val="222222"/>
              </a:solidFill>
            </a:endParaRPr>
          </a:p>
          <a:p>
            <a:pPr marL="0" lvl="0" indent="0" algn="l" rtl="0">
              <a:lnSpc>
                <a:spcPct val="115000"/>
              </a:lnSpc>
              <a:spcBef>
                <a:spcPts val="1400"/>
              </a:spcBef>
              <a:spcAft>
                <a:spcPts val="0"/>
              </a:spcAft>
              <a:buClr>
                <a:schemeClr val="dk1"/>
              </a:buClr>
              <a:buSzPts val="1100"/>
              <a:buFont typeface="Arial"/>
              <a:buNone/>
            </a:pPr>
            <a:r>
              <a:rPr lang="en" sz="1600" b="1">
                <a:solidFill>
                  <a:srgbClr val="222222"/>
                </a:solidFill>
              </a:rPr>
              <a:t>Data Source Filter:</a:t>
            </a:r>
            <a:endParaRPr sz="1600" b="1">
              <a:solidFill>
                <a:srgbClr val="222222"/>
              </a:solidFill>
            </a:endParaRPr>
          </a:p>
          <a:p>
            <a:pPr marL="0" lvl="0" indent="0" algn="l" rtl="0">
              <a:lnSpc>
                <a:spcPct val="115000"/>
              </a:lnSpc>
              <a:spcBef>
                <a:spcPts val="400"/>
              </a:spcBef>
              <a:spcAft>
                <a:spcPts val="0"/>
              </a:spcAft>
              <a:buClr>
                <a:schemeClr val="dk1"/>
              </a:buClr>
              <a:buSzPts val="1100"/>
              <a:buFont typeface="Arial"/>
              <a:buNone/>
            </a:pPr>
            <a:r>
              <a:rPr lang="en" sz="1350">
                <a:solidFill>
                  <a:srgbClr val="222222"/>
                </a:solidFill>
              </a:rPr>
              <a:t>A data source filter is used to filter the data in data source level. It can restrict the records present in the data set. This filter is similar to extract filter on securing the data. But data source filter and extract filter is not linked to each other. </a:t>
            </a:r>
            <a:r>
              <a:rPr lang="en" sz="1350" b="1">
                <a:solidFill>
                  <a:srgbClr val="222222"/>
                </a:solidFill>
              </a:rPr>
              <a:t>Data source filter works on both live and extracts connection</a:t>
            </a:r>
            <a:r>
              <a:rPr lang="en" sz="1350">
                <a:solidFill>
                  <a:srgbClr val="222222"/>
                </a:solidFill>
              </a:rPr>
              <a:t>. The procedure to select data source filter is given as follows.</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 </a:t>
            </a:r>
            <a:r>
              <a:rPr lang="en" sz="1350">
                <a:solidFill>
                  <a:srgbClr val="222222"/>
                </a:solidFill>
              </a:rPr>
              <a:t>Click on the 'Add' button placed on the top right corner of the data source tab.</a:t>
            </a:r>
            <a:endParaRPr sz="13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c47e21fc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c47e21fc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222222"/>
                </a:solidFill>
                <a:highlight>
                  <a:srgbClr val="FFFFFF"/>
                </a:highlight>
              </a:rPr>
              <a:t>Step 2)</a:t>
            </a:r>
            <a:r>
              <a:rPr lang="en" sz="1350">
                <a:solidFill>
                  <a:srgbClr val="222222"/>
                </a:solidFill>
                <a:highlight>
                  <a:srgbClr val="FFFFFF"/>
                </a:highlight>
              </a:rPr>
              <a:t> It opens the 'Edit Data Source Filters' Window. Click on 'Add' Option present in the window.</a:t>
            </a:r>
            <a:endParaRPr sz="1950" b="1">
              <a:solidFill>
                <a:srgbClr val="222222"/>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4c47e21fc_3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4c47e21fc_3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After clicking on 'add' button, follow the remaining steps from the topic 'Extract Filters' -&gt; Step 3.</a:t>
            </a:r>
            <a:endParaRPr sz="1350">
              <a:solidFill>
                <a:srgbClr val="222222"/>
              </a:solidFill>
            </a:endParaRPr>
          </a:p>
          <a:p>
            <a:pPr marL="0" lvl="0" indent="0" algn="l" rtl="0">
              <a:lnSpc>
                <a:spcPct val="115000"/>
              </a:lnSpc>
              <a:spcBef>
                <a:spcPts val="1400"/>
              </a:spcBef>
              <a:spcAft>
                <a:spcPts val="0"/>
              </a:spcAft>
              <a:buClr>
                <a:schemeClr val="dk1"/>
              </a:buClr>
              <a:buSzPts val="1100"/>
              <a:buFont typeface="Arial"/>
              <a:buNone/>
            </a:pPr>
            <a:r>
              <a:rPr lang="en" sz="1600" b="1">
                <a:solidFill>
                  <a:srgbClr val="222222"/>
                </a:solidFill>
              </a:rPr>
              <a:t>Context Filter:</a:t>
            </a:r>
            <a:endParaRPr sz="1600" b="1">
              <a:solidFill>
                <a:srgbClr val="222222"/>
              </a:solidFill>
            </a:endParaRPr>
          </a:p>
          <a:p>
            <a:pPr marL="0" lvl="0" indent="0" algn="l" rtl="0">
              <a:lnSpc>
                <a:spcPct val="115000"/>
              </a:lnSpc>
              <a:spcBef>
                <a:spcPts val="400"/>
              </a:spcBef>
              <a:spcAft>
                <a:spcPts val="0"/>
              </a:spcAft>
              <a:buClr>
                <a:schemeClr val="dk1"/>
              </a:buClr>
              <a:buSzPts val="1100"/>
              <a:buFont typeface="Arial"/>
              <a:buNone/>
            </a:pPr>
            <a:r>
              <a:rPr lang="en" sz="1350">
                <a:solidFill>
                  <a:srgbClr val="222222"/>
                </a:solidFill>
              </a:rPr>
              <a:t>A Context filter is an independent filter that can create a separate dataset out of the original data set and compute the selections made in the worksheet. One or more categorical filter that separates the dataset into major parts can be used as a context filter. All other filters used in the worksheet works based on the selection of context filter. The functions of context filters can be explained through an excel sheet.</a:t>
            </a:r>
            <a:endParaRPr sz="13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4c47e21fc_3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4c47e21fc_3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222222"/>
                </a:solidFill>
                <a:highlight>
                  <a:srgbClr val="FFFFFF"/>
                </a:highlight>
              </a:rPr>
              <a:t>The figure shows a sample dataset. From the dataset, it is identified that 'Category' can be used as context filter as it can divide the dataset into major parts. Once the filter is applied to the dataset, the following data can be obtained.</a:t>
            </a:r>
            <a:endParaRPr sz="1950" b="1">
              <a:solidFill>
                <a:srgbClr val="222222"/>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4c47e21fc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4c47e21fc_3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When the category "Furniture" is selected, the data available in the particular category is shown in the figure. Other filters that can be applied in the sheet will be dependent on the category filter. This is the basic function of using context filter. Tableau creates a temporary dataset in repository engine based on the context filter selection. Once context filter is selected, all other selections and filters depend on the selection of specific context filter. The temporary table or data set that is created on selecting context filter loads whenever the context filter is changed.</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Apply Context Filters in Worksheet:</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Any dimension can be added as context filter by following the steps given below:</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a:t>
            </a:r>
            <a:r>
              <a:rPr lang="en" sz="1350">
                <a:solidFill>
                  <a:srgbClr val="222222"/>
                </a:solidFill>
              </a:rPr>
              <a:t> The dimension to be added as context filter needs to be added in filter section box as given in the image.</a:t>
            </a:r>
            <a:endParaRPr sz="13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4c47e21fc_3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4c47e21fc_3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222222"/>
                </a:solidFill>
                <a:highlight>
                  <a:srgbClr val="FFFFFF"/>
                </a:highlight>
              </a:rPr>
              <a:t>Step 2)</a:t>
            </a:r>
            <a:r>
              <a:rPr lang="en" sz="1350">
                <a:solidFill>
                  <a:srgbClr val="222222"/>
                </a:solidFill>
                <a:highlight>
                  <a:srgbClr val="FFFFFF"/>
                </a:highlight>
              </a:rPr>
              <a:t> Right click on the dimension added in the filter section and select "Add to Context" option.</a:t>
            </a:r>
            <a:endParaRPr sz="1950" b="1">
              <a:solidFill>
                <a:srgbClr val="22222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6b8387f3f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6b8387f3f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4c47e21fc_3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4c47e21fc_3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222222"/>
                </a:solidFill>
                <a:highlight>
                  <a:srgbClr val="FFFFFF"/>
                </a:highlight>
              </a:rPr>
              <a:t>Step 3)</a:t>
            </a:r>
            <a:r>
              <a:rPr lang="en" sz="1350">
                <a:solidFill>
                  <a:srgbClr val="222222"/>
                </a:solidFill>
                <a:highlight>
                  <a:srgbClr val="FFFFFF"/>
                </a:highlight>
              </a:rPr>
              <a:t> Once the filter is selected as a context filter, the color of dimension box changes to grey color. This grey color box is an indication of context filter.</a:t>
            </a:r>
            <a:endParaRPr sz="1950" b="1">
              <a:solidFill>
                <a:srgbClr val="222222"/>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4c47e21fc_3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4c47e21fc_3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Removing Context Filter:</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Any context filter can be changed back to normal filter by selecting the "Remove from Context" option which is available when right-clicking on the dimension. The color of dimension box will also change back to blue color as an indication.</a:t>
            </a:r>
            <a:endParaRPr sz="13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4c47e21fc_3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4c47e21fc_3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Advantages of Using Context Filters:</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Improve Performance:</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When context filter is used in large data sources, it can improve the performance as it creates a temporary dataset part based on the context filter selection. The performance can be effectively improved through the selection of major categorical context filters.</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Dependent Filter Conditions:</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Context filters can be used to create dependent filter conditions based on the business requirement. When the data source size is large, context filter can be selected on the major category, and other relevant filters can be executed.</a:t>
            </a:r>
            <a:endParaRPr sz="1350">
              <a:solidFill>
                <a:srgbClr val="222222"/>
              </a:solidFill>
            </a:endParaRPr>
          </a:p>
          <a:p>
            <a:pPr marL="0" lvl="0" indent="0" algn="l" rtl="0">
              <a:lnSpc>
                <a:spcPct val="115000"/>
              </a:lnSpc>
              <a:spcBef>
                <a:spcPts val="1400"/>
              </a:spcBef>
              <a:spcAft>
                <a:spcPts val="0"/>
              </a:spcAft>
              <a:buClr>
                <a:schemeClr val="dk1"/>
              </a:buClr>
              <a:buSzPts val="1100"/>
              <a:buFont typeface="Arial"/>
              <a:buNone/>
            </a:pPr>
            <a:r>
              <a:rPr lang="en" sz="1600" b="1">
                <a:solidFill>
                  <a:srgbClr val="222222"/>
                </a:solidFill>
              </a:rPr>
              <a:t>Dimension Filters:</a:t>
            </a:r>
            <a:endParaRPr sz="1600" b="1">
              <a:solidFill>
                <a:srgbClr val="222222"/>
              </a:solidFill>
            </a:endParaRPr>
          </a:p>
          <a:p>
            <a:pPr marL="0" lvl="0" indent="0" algn="l" rtl="0">
              <a:lnSpc>
                <a:spcPct val="115000"/>
              </a:lnSpc>
              <a:spcBef>
                <a:spcPts val="400"/>
              </a:spcBef>
              <a:spcAft>
                <a:spcPts val="0"/>
              </a:spcAft>
              <a:buClr>
                <a:schemeClr val="dk1"/>
              </a:buClr>
              <a:buSzPts val="1100"/>
              <a:buFont typeface="Arial"/>
              <a:buNone/>
            </a:pPr>
            <a:r>
              <a:rPr lang="en" sz="1350">
                <a:solidFill>
                  <a:srgbClr val="222222"/>
                </a:solidFill>
              </a:rPr>
              <a:t>When a dimension is used to filter the data in a worksheet, it is called as Dimension filter. It is a non-aggregated filter where a dimension, group, sets and bin can be added. A dimension filter can be applied through the top or bottom conditions, wildcard match and formula.</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The members present in a dimension can be included or excluded from the list using this filter. Dimension filter can be shown in a sheet or dashboard to change the filter condition dynamically. The process for adding a dimension as the filter is given as follows.</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a:t>
            </a:r>
            <a:r>
              <a:rPr lang="en" sz="1350">
                <a:solidFill>
                  <a:srgbClr val="222222"/>
                </a:solidFill>
              </a:rPr>
              <a:t> Go to a worksheet as given in above topics and follow the steps.</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Select a dimension from the dimension list. In this example 'Category' is chosen from the dimension list. Drag the dimension into 'Filters' box.</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It opens the 'Filter' Window. Select the member from the list.</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4c47e21fc_3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4c47e21fc_3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The above procedure filters data set to show the records only for category 'Furniture.'</a:t>
            </a:r>
            <a:endParaRPr sz="1350">
              <a:solidFill>
                <a:srgbClr val="222222"/>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4c47e21fc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4c47e21fc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Measure Filter:</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A measure filter can filter the data based on the values present in a measure. The aggregated measure values can be used in measure filter to modify the data. A measure filter can be applied in a worksheet by following the procedure.</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 </a:t>
            </a:r>
            <a:r>
              <a:rPr lang="en" sz="1350">
                <a:solidFill>
                  <a:srgbClr val="222222"/>
                </a:solidFill>
              </a:rPr>
              <a:t>Go to a Worksheet</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Select a measure present in the Measures tab. In this example, 'Sales' is selected. Drag the measure into 'Filter' box.</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It opens a 'Filter field' window. Select any of the aggregation from the list. In this example, Sum is taken as aggregation type.</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'Next' button.</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4c47e21fc_3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4c47e21fc_3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50" b="1">
                <a:solidFill>
                  <a:srgbClr val="222222"/>
                </a:solidFill>
              </a:rPr>
              <a:t>Step 2) </a:t>
            </a:r>
            <a:r>
              <a:rPr lang="en" sz="1950">
                <a:solidFill>
                  <a:srgbClr val="222222"/>
                </a:solidFill>
              </a:rPr>
              <a:t>It opens a window where you need to select the range of values. The other types of options present in the window are given as follows.</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Range of values</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Minimum and maximum range of measure value can be given and filtered.</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At least</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A minimum value of a measure is given to filter the data.</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At most</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a:solidFill>
                  <a:srgbClr val="222222"/>
                </a:solidFill>
              </a:rPr>
              <a:t>A maximum value of a measure is given to filter the data.</a:t>
            </a:r>
            <a:endParaRPr sz="1950">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Clr>
                <a:schemeClr val="dk1"/>
              </a:buClr>
              <a:buSzPts val="1100"/>
              <a:buFont typeface="Arial"/>
              <a:buNone/>
            </a:pPr>
            <a:r>
              <a:rPr lang="en" sz="1950" b="1">
                <a:solidFill>
                  <a:srgbClr val="222222"/>
                </a:solidFill>
              </a:rPr>
              <a:t>Special</a:t>
            </a:r>
            <a:endParaRPr sz="1950" b="1">
              <a:solidFill>
                <a:srgbClr val="222222"/>
              </a:solidFill>
            </a:endParaRPr>
          </a:p>
          <a:p>
            <a:pPr marL="0" lvl="0" indent="0" algn="l" rtl="0">
              <a:spcBef>
                <a:spcPts val="0"/>
              </a:spcBef>
              <a:spcAft>
                <a:spcPts val="0"/>
              </a:spcAft>
              <a:buClr>
                <a:schemeClr val="dk1"/>
              </a:buClr>
              <a:buSzPts val="1100"/>
              <a:buFont typeface="Arial"/>
              <a:buNone/>
            </a:pPr>
            <a:endParaRPr sz="1950" b="1">
              <a:solidFill>
                <a:srgbClr val="222222"/>
              </a:solidFill>
            </a:endParaRPr>
          </a:p>
          <a:p>
            <a:pPr marL="0" lvl="0" indent="0" algn="l" rtl="0">
              <a:spcBef>
                <a:spcPts val="0"/>
              </a:spcBef>
              <a:spcAft>
                <a:spcPts val="0"/>
              </a:spcAft>
              <a:buNone/>
            </a:pPr>
            <a:r>
              <a:rPr lang="en" sz="1950">
                <a:solidFill>
                  <a:srgbClr val="222222"/>
                </a:solidFill>
              </a:rPr>
              <a:t>An option to select null or non-null values and filter the data.</a:t>
            </a:r>
            <a:endParaRPr sz="1950">
              <a:solidFill>
                <a:srgbClr val="222222"/>
              </a:solidFill>
            </a:endParaRPr>
          </a:p>
          <a:p>
            <a:pPr marL="0" lvl="0" indent="0" algn="l" rtl="0">
              <a:spcBef>
                <a:spcPts val="0"/>
              </a:spcBef>
              <a:spcAft>
                <a:spcPts val="0"/>
              </a:spcAft>
              <a:buNone/>
            </a:pPr>
            <a:endParaRPr sz="19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Select the range of values. You can modify the upper and lower limit for the range of values.</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0" lvl="0" indent="0" algn="l" rtl="0">
              <a:spcBef>
                <a:spcPts val="1800"/>
              </a:spcBef>
              <a:spcAft>
                <a:spcPts val="0"/>
              </a:spcAft>
              <a:buClr>
                <a:schemeClr val="dk1"/>
              </a:buClr>
              <a:buSzPts val="1100"/>
              <a:buFont typeface="Arial"/>
              <a:buNone/>
            </a:pPr>
            <a:endParaRPr sz="1950">
              <a:solidFill>
                <a:srgbClr val="222222"/>
              </a:solidFill>
            </a:endParaRPr>
          </a:p>
          <a:p>
            <a:pPr marL="0" lvl="0" indent="0" algn="l" rtl="0">
              <a:spcBef>
                <a:spcPts val="0"/>
              </a:spcBef>
              <a:spcAft>
                <a:spcPts val="0"/>
              </a:spcAft>
              <a:buNone/>
            </a:pPr>
            <a:endParaRPr sz="1950" b="1">
              <a:solidFill>
                <a:srgbClr val="222222"/>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4c47e21fc_3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4c47e21fc_3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The above example filters the data set based on the sum of sales value between 0 and 22638.</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Custom or Quick Filter:</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Filters can be customized based on the user selection. The filters can customize worksheets and dashboards to modify the data dynamically. The procedure to customize the filter is given as follows.</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a:t>
            </a:r>
            <a:r>
              <a:rPr lang="en" sz="1350">
                <a:solidFill>
                  <a:srgbClr val="222222"/>
                </a:solidFill>
              </a:rPr>
              <a:t> Add the 'Category 'filter as shown in the topic Dimension filter.</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Right-click on the filter added.</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Select 'Show Filter' option.</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4c47e21fc_3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4c47e21fc_3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222222"/>
                </a:solidFill>
                <a:highlight>
                  <a:srgbClr val="FFFFFF"/>
                </a:highlight>
              </a:rPr>
              <a:t>Step 2)</a:t>
            </a:r>
            <a:r>
              <a:rPr lang="en" sz="1350">
                <a:solidFill>
                  <a:srgbClr val="222222"/>
                </a:solidFill>
                <a:highlight>
                  <a:srgbClr val="FFFFFF"/>
                </a:highlight>
              </a:rPr>
              <a:t> It shows the 'Category' filter box in the right side of the worksheet. By default, the filter shows the multi-value list as shown in the figure.</a:t>
            </a:r>
            <a:endParaRPr sz="1950" b="1">
              <a:solidFill>
                <a:srgbClr val="222222"/>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c47e21fc_3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c47e21fc_3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222222"/>
                </a:solidFill>
                <a:highlight>
                  <a:srgbClr val="FFFFFF"/>
                </a:highlight>
              </a:rPr>
              <a:t>Step 3)</a:t>
            </a:r>
            <a:r>
              <a:rPr lang="en" sz="1350">
                <a:solidFill>
                  <a:srgbClr val="222222"/>
                </a:solidFill>
                <a:highlight>
                  <a:srgbClr val="FFFFFF"/>
                </a:highlight>
              </a:rPr>
              <a:t> You can select or unselect members present in the filter and modify the data.</a:t>
            </a:r>
            <a:endParaRPr sz="1950" b="1">
              <a:solidFill>
                <a:srgbClr val="222222"/>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c47e21fc_3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4c47e21fc_3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User Filter:</a:t>
            </a:r>
            <a:endParaRPr sz="1350" b="1">
              <a:solidFill>
                <a:srgbClr val="222222"/>
              </a:solidFill>
            </a:endParaRPr>
          </a:p>
          <a:p>
            <a:pPr marL="0" lvl="0" indent="0" algn="l" rtl="0">
              <a:spcBef>
                <a:spcPts val="0"/>
              </a:spcBef>
              <a:spcAft>
                <a:spcPts val="0"/>
              </a:spcAft>
              <a:buClr>
                <a:schemeClr val="dk1"/>
              </a:buClr>
              <a:buSzPts val="1100"/>
              <a:buFont typeface="Arial"/>
              <a:buNone/>
            </a:pPr>
            <a:r>
              <a:rPr lang="en" sz="1350">
                <a:solidFill>
                  <a:srgbClr val="222222"/>
                </a:solidFill>
              </a:rPr>
              <a:t>User filter secure the row level data present in a dataset. It can be used when publishing the workbook on a server. Different filter conditions can be applied for different users. For example, assume there are three departments in a firm namely Furniture, Office Supplies, and Technology. By using the user filter, we can allow the users to show only the data relevant to their department. i.e., Users from 'Furniture' department can only see the data from category 'Furniture'. This can assure the security of row level data. The procedure to apply the user filter is given as follows.</a:t>
            </a:r>
            <a:endParaRPr sz="1350">
              <a:solidFill>
                <a:srgbClr val="222222"/>
              </a:solidFill>
            </a:endParaRPr>
          </a:p>
          <a:p>
            <a:pPr marL="0" lvl="0" indent="0" algn="l" rtl="0">
              <a:spcBef>
                <a:spcPts val="0"/>
              </a:spcBef>
              <a:spcAft>
                <a:spcPts val="0"/>
              </a:spcAft>
              <a:buClr>
                <a:schemeClr val="dk1"/>
              </a:buClr>
              <a:buSzPts val="1100"/>
              <a:buFont typeface="Arial"/>
              <a:buNone/>
            </a:pPr>
            <a:r>
              <a:rPr lang="en" sz="1350" b="1">
                <a:solidFill>
                  <a:srgbClr val="222222"/>
                </a:solidFill>
              </a:rPr>
              <a:t>Step 1)</a:t>
            </a:r>
            <a:endParaRPr sz="1350" b="1">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Click on the Server option present in the Menu bar.</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Hover over the 'Create User Filter' option.</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Select the field to create user filter. In this example, the category is selected as user filter.</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6b8387f3f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6b8387f3f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4c47e21fc_3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4c47e21fc_3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b="1">
                <a:solidFill>
                  <a:srgbClr val="222222"/>
                </a:solidFill>
              </a:rPr>
              <a:t>Step 4) </a:t>
            </a:r>
            <a:r>
              <a:rPr lang="en" sz="1350">
                <a:solidFill>
                  <a:srgbClr val="222222"/>
                </a:solidFill>
              </a:rPr>
              <a:t>It opens a 'User Filter' window. Follow the below steps to add user filter.</a:t>
            </a:r>
            <a:endParaRPr sz="1350">
              <a:solidFill>
                <a:srgbClr val="222222"/>
              </a:solidFill>
            </a:endParaRPr>
          </a:p>
          <a:p>
            <a:pPr marL="457200" lvl="0" indent="-314325" algn="l" rtl="0">
              <a:lnSpc>
                <a:spcPct val="115000"/>
              </a:lnSpc>
              <a:spcBef>
                <a:spcPts val="1800"/>
              </a:spcBef>
              <a:spcAft>
                <a:spcPts val="0"/>
              </a:spcAft>
              <a:buClr>
                <a:srgbClr val="222222"/>
              </a:buClr>
              <a:buSzPts val="1350"/>
              <a:buAutoNum type="arabicPeriod"/>
            </a:pPr>
            <a:r>
              <a:rPr lang="en" sz="1350">
                <a:solidFill>
                  <a:srgbClr val="222222"/>
                </a:solidFill>
              </a:rPr>
              <a:t>Enter a name for the user filter.</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Select a user form the user's list.</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Check in the required members need to show for the selected member.</a:t>
            </a:r>
            <a:endParaRPr sz="1350">
              <a:solidFill>
                <a:srgbClr val="222222"/>
              </a:solidFill>
            </a:endParaRPr>
          </a:p>
          <a:p>
            <a:pPr marL="457200" lvl="0" indent="-314325" algn="l" rtl="0">
              <a:lnSpc>
                <a:spcPct val="115000"/>
              </a:lnSpc>
              <a:spcBef>
                <a:spcPts val="0"/>
              </a:spcBef>
              <a:spcAft>
                <a:spcPts val="0"/>
              </a:spcAft>
              <a:buClr>
                <a:srgbClr val="222222"/>
              </a:buClr>
              <a:buSzPts val="1350"/>
              <a:buAutoNum type="arabicPeriod"/>
            </a:pPr>
            <a:r>
              <a:rPr lang="en" sz="1350">
                <a:solidFill>
                  <a:srgbClr val="222222"/>
                </a:solidFill>
              </a:rPr>
              <a:t>Click on OK.</a:t>
            </a:r>
            <a:endParaRPr sz="1350">
              <a:solidFill>
                <a:srgbClr val="222222"/>
              </a:solidFill>
            </a:endParaRPr>
          </a:p>
          <a:p>
            <a:pPr marL="0" lvl="0" indent="0" algn="l" rtl="0">
              <a:spcBef>
                <a:spcPts val="1800"/>
              </a:spcBef>
              <a:spcAft>
                <a:spcPts val="0"/>
              </a:spcAft>
              <a:buNone/>
            </a:pPr>
            <a:endParaRPr sz="1950" b="1">
              <a:solidFill>
                <a:srgbClr val="222222"/>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4c47e21fc_3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4c47e21fc_3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222222"/>
                </a:solidFill>
              </a:rPr>
              <a:t>It creates a user filter in Tableau. You can view the user filter under sets pane as shown below.</a:t>
            </a:r>
            <a:endParaRPr sz="1350">
              <a:solidFill>
                <a:srgbClr val="222222"/>
              </a:solidFill>
            </a:endParaRPr>
          </a:p>
          <a:p>
            <a:pPr marL="0" lvl="0" indent="0" algn="l" rtl="0">
              <a:spcBef>
                <a:spcPts val="0"/>
              </a:spcBef>
              <a:spcAft>
                <a:spcPts val="0"/>
              </a:spcAft>
              <a:buNone/>
            </a:pPr>
            <a:endParaRPr sz="1950" b="1">
              <a:solidFill>
                <a:srgbClr val="222222"/>
              </a:solidFill>
            </a:endParaRPr>
          </a:p>
          <a:p>
            <a:pPr marL="0" lvl="0" indent="0" algn="l" rtl="0">
              <a:spcBef>
                <a:spcPts val="0"/>
              </a:spcBef>
              <a:spcAft>
                <a:spcPts val="0"/>
              </a:spcAft>
              <a:buNone/>
            </a:pPr>
            <a:r>
              <a:rPr lang="en" sz="1350">
                <a:solidFill>
                  <a:srgbClr val="222222"/>
                </a:solidFill>
                <a:highlight>
                  <a:srgbClr val="FFFFFF"/>
                </a:highlight>
              </a:rPr>
              <a:t>When the workbook is published in the server, only the filtered data is shown to the user. User filter can be created for multiple users to secure the data.</a:t>
            </a:r>
            <a:endParaRPr sz="1950" b="1">
              <a:solidFill>
                <a:srgbClr val="222222"/>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3a3c9ce2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3a3c9ce2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3a3c9c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3a3c9c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3a3c9ce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3a3c9ce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3a3c9ce2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3a3c9ce2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3a3c9ce2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3a3c9ce2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56b8387f3f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56b8387f3f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6b8387f3f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6b8387f3f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6b8387f3f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6b8387f3f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6b8387f3f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6b8387f3f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2"/>
        <p:cNvGrpSpPr/>
        <p:nvPr/>
      </p:nvGrpSpPr>
      <p:grpSpPr>
        <a:xfrm>
          <a:off x="0" y="0"/>
          <a:ext cx="0" cy="0"/>
          <a:chOff x="0" y="0"/>
          <a:chExt cx="0" cy="0"/>
        </a:xfrm>
      </p:grpSpPr>
      <p:sp>
        <p:nvSpPr>
          <p:cNvPr id="13" name="Google Shape;13;p2"/>
          <p:cNvSpPr txBox="1">
            <a:spLocks noGrp="1"/>
          </p:cNvSpPr>
          <p:nvPr>
            <p:ph type="ftr" idx="11"/>
          </p:nvPr>
        </p:nvSpPr>
        <p:spPr>
          <a:xfrm>
            <a:off x="3108677" y="4783931"/>
            <a:ext cx="29265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4" name="Google Shape;14;p2"/>
          <p:cNvSpPr txBox="1">
            <a:spLocks noGrp="1"/>
          </p:cNvSpPr>
          <p:nvPr>
            <p:ph type="dt" idx="10"/>
          </p:nvPr>
        </p:nvSpPr>
        <p:spPr>
          <a:xfrm>
            <a:off x="457200" y="4783931"/>
            <a:ext cx="21027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5" name="Google Shape;15;p2"/>
          <p:cNvSpPr txBox="1">
            <a:spLocks noGrp="1"/>
          </p:cNvSpPr>
          <p:nvPr>
            <p:ph type="sldNum" idx="12"/>
          </p:nvPr>
        </p:nvSpPr>
        <p:spPr>
          <a:xfrm>
            <a:off x="6584244" y="4783931"/>
            <a:ext cx="21027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57200" y="205978"/>
            <a:ext cx="8229600" cy="8226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8" name="Google Shape;18;p3"/>
          <p:cNvSpPr txBox="1">
            <a:spLocks noGrp="1"/>
          </p:cNvSpPr>
          <p:nvPr>
            <p:ph type="ftr" idx="11"/>
          </p:nvPr>
        </p:nvSpPr>
        <p:spPr>
          <a:xfrm>
            <a:off x="3108677" y="4783931"/>
            <a:ext cx="29265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9" name="Google Shape;19;p3"/>
          <p:cNvSpPr txBox="1">
            <a:spLocks noGrp="1"/>
          </p:cNvSpPr>
          <p:nvPr>
            <p:ph type="dt" idx="10"/>
          </p:nvPr>
        </p:nvSpPr>
        <p:spPr>
          <a:xfrm>
            <a:off x="457200" y="4783931"/>
            <a:ext cx="21027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0" name="Google Shape;20;p3"/>
          <p:cNvSpPr txBox="1">
            <a:spLocks noGrp="1"/>
          </p:cNvSpPr>
          <p:nvPr>
            <p:ph type="sldNum" idx="12"/>
          </p:nvPr>
        </p:nvSpPr>
        <p:spPr>
          <a:xfrm>
            <a:off x="6584244" y="4783931"/>
            <a:ext cx="21027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05978"/>
            <a:ext cx="8229600" cy="8226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3" name="Google Shape;23;p4"/>
          <p:cNvSpPr txBox="1">
            <a:spLocks noGrp="1"/>
          </p:cNvSpPr>
          <p:nvPr>
            <p:ph type="body" idx="1"/>
          </p:nvPr>
        </p:nvSpPr>
        <p:spPr>
          <a:xfrm>
            <a:off x="457200" y="1183005"/>
            <a:ext cx="3977700" cy="33948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200"/>
              <a:buNone/>
              <a:defRPr/>
            </a:lvl1pPr>
            <a:lvl2pPr marL="914400" lvl="1" indent="-228600" algn="l">
              <a:spcBef>
                <a:spcPts val="0"/>
              </a:spcBef>
              <a:spcAft>
                <a:spcPts val="0"/>
              </a:spcAft>
              <a:buSzPts val="1200"/>
              <a:buNone/>
              <a:defRPr/>
            </a:lvl2pPr>
            <a:lvl3pPr marL="1371600" lvl="2" indent="-228600" algn="l">
              <a:spcBef>
                <a:spcPts val="0"/>
              </a:spcBef>
              <a:spcAft>
                <a:spcPts val="0"/>
              </a:spcAft>
              <a:buSzPts val="1200"/>
              <a:buNone/>
              <a:defRPr/>
            </a:lvl3pPr>
            <a:lvl4pPr marL="1828800" lvl="3" indent="-228600" algn="l">
              <a:spcBef>
                <a:spcPts val="0"/>
              </a:spcBef>
              <a:spcAft>
                <a:spcPts val="0"/>
              </a:spcAft>
              <a:buSzPts val="1200"/>
              <a:buNone/>
              <a:defRPr/>
            </a:lvl4pPr>
            <a:lvl5pPr marL="2286000" lvl="4" indent="-228600" algn="l">
              <a:spcBef>
                <a:spcPts val="0"/>
              </a:spcBef>
              <a:spcAft>
                <a:spcPts val="0"/>
              </a:spcAft>
              <a:buSzPts val="1200"/>
              <a:buNone/>
              <a:defRPr/>
            </a:lvl5pPr>
            <a:lvl6pPr marL="2743200" lvl="5" indent="-228600" algn="l">
              <a:spcBef>
                <a:spcPts val="0"/>
              </a:spcBef>
              <a:spcAft>
                <a:spcPts val="0"/>
              </a:spcAft>
              <a:buSzPts val="1200"/>
              <a:buNone/>
              <a:defRPr/>
            </a:lvl6pPr>
            <a:lvl7pPr marL="3200400" lvl="6" indent="-228600" algn="l">
              <a:spcBef>
                <a:spcPts val="0"/>
              </a:spcBef>
              <a:spcAft>
                <a:spcPts val="0"/>
              </a:spcAft>
              <a:buSzPts val="1200"/>
              <a:buNone/>
              <a:defRPr/>
            </a:lvl7pPr>
            <a:lvl8pPr marL="3657600" lvl="7" indent="-228600" algn="l">
              <a:spcBef>
                <a:spcPts val="0"/>
              </a:spcBef>
              <a:spcAft>
                <a:spcPts val="0"/>
              </a:spcAft>
              <a:buSzPts val="1200"/>
              <a:buNone/>
              <a:defRPr/>
            </a:lvl8pPr>
            <a:lvl9pPr marL="4114800" lvl="8" indent="-228600" algn="l">
              <a:spcBef>
                <a:spcPts val="0"/>
              </a:spcBef>
              <a:spcAft>
                <a:spcPts val="0"/>
              </a:spcAft>
              <a:buSzPts val="1200"/>
              <a:buNone/>
              <a:defRPr/>
            </a:lvl9pPr>
          </a:lstStyle>
          <a:p>
            <a:endParaRPr/>
          </a:p>
        </p:txBody>
      </p:sp>
      <p:sp>
        <p:nvSpPr>
          <p:cNvPr id="24" name="Google Shape;24;p4"/>
          <p:cNvSpPr txBox="1">
            <a:spLocks noGrp="1"/>
          </p:cNvSpPr>
          <p:nvPr>
            <p:ph type="body" idx="2"/>
          </p:nvPr>
        </p:nvSpPr>
        <p:spPr>
          <a:xfrm>
            <a:off x="4709159" y="1183005"/>
            <a:ext cx="3977700" cy="33948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200"/>
              <a:buNone/>
              <a:defRPr/>
            </a:lvl1pPr>
            <a:lvl2pPr marL="914400" lvl="1" indent="-228600" algn="l">
              <a:spcBef>
                <a:spcPts val="0"/>
              </a:spcBef>
              <a:spcAft>
                <a:spcPts val="0"/>
              </a:spcAft>
              <a:buSzPts val="1200"/>
              <a:buNone/>
              <a:defRPr/>
            </a:lvl2pPr>
            <a:lvl3pPr marL="1371600" lvl="2" indent="-228600" algn="l">
              <a:spcBef>
                <a:spcPts val="0"/>
              </a:spcBef>
              <a:spcAft>
                <a:spcPts val="0"/>
              </a:spcAft>
              <a:buSzPts val="1200"/>
              <a:buNone/>
              <a:defRPr/>
            </a:lvl3pPr>
            <a:lvl4pPr marL="1828800" lvl="3" indent="-228600" algn="l">
              <a:spcBef>
                <a:spcPts val="0"/>
              </a:spcBef>
              <a:spcAft>
                <a:spcPts val="0"/>
              </a:spcAft>
              <a:buSzPts val="1200"/>
              <a:buNone/>
              <a:defRPr/>
            </a:lvl4pPr>
            <a:lvl5pPr marL="2286000" lvl="4" indent="-228600" algn="l">
              <a:spcBef>
                <a:spcPts val="0"/>
              </a:spcBef>
              <a:spcAft>
                <a:spcPts val="0"/>
              </a:spcAft>
              <a:buSzPts val="1200"/>
              <a:buNone/>
              <a:defRPr/>
            </a:lvl5pPr>
            <a:lvl6pPr marL="2743200" lvl="5" indent="-228600" algn="l">
              <a:spcBef>
                <a:spcPts val="0"/>
              </a:spcBef>
              <a:spcAft>
                <a:spcPts val="0"/>
              </a:spcAft>
              <a:buSzPts val="1200"/>
              <a:buNone/>
              <a:defRPr/>
            </a:lvl6pPr>
            <a:lvl7pPr marL="3200400" lvl="6" indent="-228600" algn="l">
              <a:spcBef>
                <a:spcPts val="0"/>
              </a:spcBef>
              <a:spcAft>
                <a:spcPts val="0"/>
              </a:spcAft>
              <a:buSzPts val="1200"/>
              <a:buNone/>
              <a:defRPr/>
            </a:lvl7pPr>
            <a:lvl8pPr marL="3657600" lvl="7" indent="-228600" algn="l">
              <a:spcBef>
                <a:spcPts val="0"/>
              </a:spcBef>
              <a:spcAft>
                <a:spcPts val="0"/>
              </a:spcAft>
              <a:buSzPts val="1200"/>
              <a:buNone/>
              <a:defRPr/>
            </a:lvl8pPr>
            <a:lvl9pPr marL="4114800" lvl="8" indent="-228600" algn="l">
              <a:spcBef>
                <a:spcPts val="0"/>
              </a:spcBef>
              <a:spcAft>
                <a:spcPts val="0"/>
              </a:spcAft>
              <a:buSzPts val="1200"/>
              <a:buNone/>
              <a:defRPr/>
            </a:lvl9pPr>
          </a:lstStyle>
          <a:p>
            <a:endParaRPr/>
          </a:p>
        </p:txBody>
      </p:sp>
      <p:sp>
        <p:nvSpPr>
          <p:cNvPr id="25" name="Google Shape;25;p4"/>
          <p:cNvSpPr txBox="1">
            <a:spLocks noGrp="1"/>
          </p:cNvSpPr>
          <p:nvPr>
            <p:ph type="ftr" idx="11"/>
          </p:nvPr>
        </p:nvSpPr>
        <p:spPr>
          <a:xfrm>
            <a:off x="3108677" y="4783931"/>
            <a:ext cx="29265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6" name="Google Shape;26;p4"/>
          <p:cNvSpPr txBox="1">
            <a:spLocks noGrp="1"/>
          </p:cNvSpPr>
          <p:nvPr>
            <p:ph type="dt" idx="10"/>
          </p:nvPr>
        </p:nvSpPr>
        <p:spPr>
          <a:xfrm>
            <a:off x="457200" y="4783931"/>
            <a:ext cx="21027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7" name="Google Shape;27;p4"/>
          <p:cNvSpPr txBox="1">
            <a:spLocks noGrp="1"/>
          </p:cNvSpPr>
          <p:nvPr>
            <p:ph type="sldNum" idx="12"/>
          </p:nvPr>
        </p:nvSpPr>
        <p:spPr>
          <a:xfrm>
            <a:off x="6584244" y="4783931"/>
            <a:ext cx="21027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457200" y="205978"/>
            <a:ext cx="8229600" cy="8226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0" name="Google Shape;30;p5"/>
          <p:cNvSpPr txBox="1">
            <a:spLocks noGrp="1"/>
          </p:cNvSpPr>
          <p:nvPr>
            <p:ph type="body" idx="1"/>
          </p:nvPr>
        </p:nvSpPr>
        <p:spPr>
          <a:xfrm>
            <a:off x="457200" y="1183481"/>
            <a:ext cx="8229600" cy="3394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200"/>
              <a:buNone/>
              <a:defRPr/>
            </a:lvl1pPr>
            <a:lvl2pPr marL="914400" lvl="1" indent="-228600" algn="l">
              <a:spcBef>
                <a:spcPts val="0"/>
              </a:spcBef>
              <a:spcAft>
                <a:spcPts val="0"/>
              </a:spcAft>
              <a:buSzPts val="1200"/>
              <a:buNone/>
              <a:defRPr/>
            </a:lvl2pPr>
            <a:lvl3pPr marL="1371600" lvl="2" indent="-228600" algn="l">
              <a:spcBef>
                <a:spcPts val="0"/>
              </a:spcBef>
              <a:spcAft>
                <a:spcPts val="0"/>
              </a:spcAft>
              <a:buSzPts val="1200"/>
              <a:buNone/>
              <a:defRPr/>
            </a:lvl3pPr>
            <a:lvl4pPr marL="1828800" lvl="3" indent="-228600" algn="l">
              <a:spcBef>
                <a:spcPts val="0"/>
              </a:spcBef>
              <a:spcAft>
                <a:spcPts val="0"/>
              </a:spcAft>
              <a:buSzPts val="1200"/>
              <a:buNone/>
              <a:defRPr/>
            </a:lvl4pPr>
            <a:lvl5pPr marL="2286000" lvl="4" indent="-228600" algn="l">
              <a:spcBef>
                <a:spcPts val="0"/>
              </a:spcBef>
              <a:spcAft>
                <a:spcPts val="0"/>
              </a:spcAft>
              <a:buSzPts val="1200"/>
              <a:buNone/>
              <a:defRPr/>
            </a:lvl5pPr>
            <a:lvl6pPr marL="2743200" lvl="5" indent="-228600" algn="l">
              <a:spcBef>
                <a:spcPts val="0"/>
              </a:spcBef>
              <a:spcAft>
                <a:spcPts val="0"/>
              </a:spcAft>
              <a:buSzPts val="1200"/>
              <a:buNone/>
              <a:defRPr/>
            </a:lvl6pPr>
            <a:lvl7pPr marL="3200400" lvl="6" indent="-228600" algn="l">
              <a:spcBef>
                <a:spcPts val="0"/>
              </a:spcBef>
              <a:spcAft>
                <a:spcPts val="0"/>
              </a:spcAft>
              <a:buSzPts val="1200"/>
              <a:buNone/>
              <a:defRPr/>
            </a:lvl7pPr>
            <a:lvl8pPr marL="3657600" lvl="7" indent="-228600" algn="l">
              <a:spcBef>
                <a:spcPts val="0"/>
              </a:spcBef>
              <a:spcAft>
                <a:spcPts val="0"/>
              </a:spcAft>
              <a:buSzPts val="1200"/>
              <a:buNone/>
              <a:defRPr/>
            </a:lvl8pPr>
            <a:lvl9pPr marL="4114800" lvl="8" indent="-228600" algn="l">
              <a:spcBef>
                <a:spcPts val="0"/>
              </a:spcBef>
              <a:spcAft>
                <a:spcPts val="0"/>
              </a:spcAft>
              <a:buSzPts val="1200"/>
              <a:buNone/>
              <a:defRPr/>
            </a:lvl9pPr>
          </a:lstStyle>
          <a:p>
            <a:endParaRPr/>
          </a:p>
        </p:txBody>
      </p:sp>
      <p:sp>
        <p:nvSpPr>
          <p:cNvPr id="31" name="Google Shape;31;p5"/>
          <p:cNvSpPr txBox="1">
            <a:spLocks noGrp="1"/>
          </p:cNvSpPr>
          <p:nvPr>
            <p:ph type="ftr" idx="11"/>
          </p:nvPr>
        </p:nvSpPr>
        <p:spPr>
          <a:xfrm>
            <a:off x="3108677" y="4783931"/>
            <a:ext cx="29265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32" name="Google Shape;32;p5"/>
          <p:cNvSpPr txBox="1">
            <a:spLocks noGrp="1"/>
          </p:cNvSpPr>
          <p:nvPr>
            <p:ph type="dt" idx="10"/>
          </p:nvPr>
        </p:nvSpPr>
        <p:spPr>
          <a:xfrm>
            <a:off x="457200" y="4783931"/>
            <a:ext cx="21027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33" name="Google Shape;33;p5"/>
          <p:cNvSpPr txBox="1">
            <a:spLocks noGrp="1"/>
          </p:cNvSpPr>
          <p:nvPr>
            <p:ph type="sldNum" idx="12"/>
          </p:nvPr>
        </p:nvSpPr>
        <p:spPr>
          <a:xfrm>
            <a:off x="6584244" y="4783931"/>
            <a:ext cx="21027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
        <p:cNvGrpSpPr/>
        <p:nvPr/>
      </p:nvGrpSpPr>
      <p:grpSpPr>
        <a:xfrm>
          <a:off x="0" y="0"/>
          <a:ext cx="0" cy="0"/>
          <a:chOff x="0" y="0"/>
          <a:chExt cx="0" cy="0"/>
        </a:xfrm>
      </p:grpSpPr>
      <p:sp>
        <p:nvSpPr>
          <p:cNvPr id="35" name="Google Shape;35;p6"/>
          <p:cNvSpPr txBox="1">
            <a:spLocks noGrp="1"/>
          </p:cNvSpPr>
          <p:nvPr>
            <p:ph type="ctrTitle"/>
          </p:nvPr>
        </p:nvSpPr>
        <p:spPr>
          <a:xfrm>
            <a:off x="685800" y="1594485"/>
            <a:ext cx="7772400" cy="1080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6" name="Google Shape;36;p6"/>
          <p:cNvSpPr txBox="1">
            <a:spLocks noGrp="1"/>
          </p:cNvSpPr>
          <p:nvPr>
            <p:ph type="subTitle" idx="1"/>
          </p:nvPr>
        </p:nvSpPr>
        <p:spPr>
          <a:xfrm>
            <a:off x="1371600" y="2880360"/>
            <a:ext cx="6400800" cy="12858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37" name="Google Shape;37;p6"/>
          <p:cNvSpPr txBox="1">
            <a:spLocks noGrp="1"/>
          </p:cNvSpPr>
          <p:nvPr>
            <p:ph type="ftr" idx="11"/>
          </p:nvPr>
        </p:nvSpPr>
        <p:spPr>
          <a:xfrm>
            <a:off x="3108677" y="4783931"/>
            <a:ext cx="29265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38" name="Google Shape;38;p6"/>
          <p:cNvSpPr txBox="1">
            <a:spLocks noGrp="1"/>
          </p:cNvSpPr>
          <p:nvPr>
            <p:ph type="dt" idx="10"/>
          </p:nvPr>
        </p:nvSpPr>
        <p:spPr>
          <a:xfrm>
            <a:off x="457200" y="4783931"/>
            <a:ext cx="2102700" cy="25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39" name="Google Shape;39;p6"/>
          <p:cNvSpPr txBox="1">
            <a:spLocks noGrp="1"/>
          </p:cNvSpPr>
          <p:nvPr>
            <p:ph type="sldNum" idx="12"/>
          </p:nvPr>
        </p:nvSpPr>
        <p:spPr>
          <a:xfrm>
            <a:off x="6584244" y="4783931"/>
            <a:ext cx="21027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2" name="Google Shape;42;p7"/>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0" y="0"/>
            <a:ext cx="9144000" cy="51435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a:solidFill>
                <a:schemeClr val="dk1"/>
              </a:solidFill>
              <a:latin typeface="Calibri"/>
              <a:ea typeface="Calibri"/>
              <a:cs typeface="Calibri"/>
              <a:sym typeface="Calibri"/>
            </a:endParaRPr>
          </a:p>
        </p:txBody>
      </p:sp>
      <p:sp>
        <p:nvSpPr>
          <p:cNvPr id="7" name="Google Shape;7;p1"/>
          <p:cNvSpPr txBox="1">
            <a:spLocks noGrp="1"/>
          </p:cNvSpPr>
          <p:nvPr>
            <p:ph type="title"/>
          </p:nvPr>
        </p:nvSpPr>
        <p:spPr>
          <a:xfrm>
            <a:off x="457200" y="205978"/>
            <a:ext cx="8229600" cy="8226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200"/>
              <a:buNone/>
              <a:defRPr sz="1500" b="0" i="0" u="none" strike="noStrike" cap="none">
                <a:latin typeface="Calibri"/>
                <a:ea typeface="Calibri"/>
                <a:cs typeface="Calibri"/>
                <a:sym typeface="Calibri"/>
              </a:defRPr>
            </a:lvl1pPr>
            <a:lvl2pPr lvl="1">
              <a:spcBef>
                <a:spcPts val="0"/>
              </a:spcBef>
              <a:spcAft>
                <a:spcPts val="0"/>
              </a:spcAft>
              <a:buSzPts val="1200"/>
              <a:buNone/>
              <a:defRPr sz="1500"/>
            </a:lvl2pPr>
            <a:lvl3pPr lvl="2">
              <a:spcBef>
                <a:spcPts val="0"/>
              </a:spcBef>
              <a:spcAft>
                <a:spcPts val="0"/>
              </a:spcAft>
              <a:buSzPts val="1200"/>
              <a:buNone/>
              <a:defRPr sz="1500"/>
            </a:lvl3pPr>
            <a:lvl4pPr lvl="3">
              <a:spcBef>
                <a:spcPts val="0"/>
              </a:spcBef>
              <a:spcAft>
                <a:spcPts val="0"/>
              </a:spcAft>
              <a:buSzPts val="1200"/>
              <a:buNone/>
              <a:defRPr sz="1500"/>
            </a:lvl4pPr>
            <a:lvl5pPr lvl="4">
              <a:spcBef>
                <a:spcPts val="0"/>
              </a:spcBef>
              <a:spcAft>
                <a:spcPts val="0"/>
              </a:spcAft>
              <a:buSzPts val="1200"/>
              <a:buNone/>
              <a:defRPr sz="1500"/>
            </a:lvl5pPr>
            <a:lvl6pPr lvl="5">
              <a:spcBef>
                <a:spcPts val="0"/>
              </a:spcBef>
              <a:spcAft>
                <a:spcPts val="0"/>
              </a:spcAft>
              <a:buSzPts val="1200"/>
              <a:buNone/>
              <a:defRPr sz="1500"/>
            </a:lvl6pPr>
            <a:lvl7pPr lvl="6">
              <a:spcBef>
                <a:spcPts val="0"/>
              </a:spcBef>
              <a:spcAft>
                <a:spcPts val="0"/>
              </a:spcAft>
              <a:buSzPts val="1200"/>
              <a:buNone/>
              <a:defRPr sz="1500"/>
            </a:lvl7pPr>
            <a:lvl8pPr lvl="7">
              <a:spcBef>
                <a:spcPts val="0"/>
              </a:spcBef>
              <a:spcAft>
                <a:spcPts val="0"/>
              </a:spcAft>
              <a:buSzPts val="1200"/>
              <a:buNone/>
              <a:defRPr sz="1500"/>
            </a:lvl8pPr>
            <a:lvl9pPr lvl="8">
              <a:spcBef>
                <a:spcPts val="0"/>
              </a:spcBef>
              <a:spcAft>
                <a:spcPts val="0"/>
              </a:spcAft>
              <a:buSzPts val="1200"/>
              <a:buNone/>
              <a:defRPr sz="1500"/>
            </a:lvl9pPr>
          </a:lstStyle>
          <a:p>
            <a:endParaRPr/>
          </a:p>
        </p:txBody>
      </p:sp>
      <p:sp>
        <p:nvSpPr>
          <p:cNvPr id="8" name="Google Shape;8;p1"/>
          <p:cNvSpPr txBox="1">
            <a:spLocks noGrp="1"/>
          </p:cNvSpPr>
          <p:nvPr>
            <p:ph type="body" idx="1"/>
          </p:nvPr>
        </p:nvSpPr>
        <p:spPr>
          <a:xfrm>
            <a:off x="457200" y="1183481"/>
            <a:ext cx="8229600" cy="33945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200"/>
              <a:buNone/>
              <a:defRPr sz="1500" b="0" i="0" u="none" strike="noStrike" cap="none">
                <a:latin typeface="Calibri"/>
                <a:ea typeface="Calibri"/>
                <a:cs typeface="Calibri"/>
                <a:sym typeface="Calibri"/>
              </a:defRPr>
            </a:lvl1pPr>
            <a:lvl2pPr marL="914400" marR="0" lvl="1" indent="-228600" algn="l" rtl="0">
              <a:spcBef>
                <a:spcPts val="0"/>
              </a:spcBef>
              <a:spcAft>
                <a:spcPts val="0"/>
              </a:spcAft>
              <a:buSzPts val="1200"/>
              <a:buNone/>
              <a:defRPr sz="1500" b="0" i="0" u="none" strike="noStrike" cap="none">
                <a:latin typeface="Calibri"/>
                <a:ea typeface="Calibri"/>
                <a:cs typeface="Calibri"/>
                <a:sym typeface="Calibri"/>
              </a:defRPr>
            </a:lvl2pPr>
            <a:lvl3pPr marL="1371600" marR="0" lvl="2" indent="-228600" algn="l" rtl="0">
              <a:spcBef>
                <a:spcPts val="0"/>
              </a:spcBef>
              <a:spcAft>
                <a:spcPts val="0"/>
              </a:spcAft>
              <a:buSzPts val="1200"/>
              <a:buNone/>
              <a:defRPr sz="1500" b="0" i="0" u="none" strike="noStrike" cap="none">
                <a:latin typeface="Calibri"/>
                <a:ea typeface="Calibri"/>
                <a:cs typeface="Calibri"/>
                <a:sym typeface="Calibri"/>
              </a:defRPr>
            </a:lvl3pPr>
            <a:lvl4pPr marL="1828800" marR="0" lvl="3" indent="-228600" algn="l" rtl="0">
              <a:spcBef>
                <a:spcPts val="0"/>
              </a:spcBef>
              <a:spcAft>
                <a:spcPts val="0"/>
              </a:spcAft>
              <a:buSzPts val="1200"/>
              <a:buNone/>
              <a:defRPr sz="1500" b="0" i="0" u="none" strike="noStrike" cap="none">
                <a:latin typeface="Calibri"/>
                <a:ea typeface="Calibri"/>
                <a:cs typeface="Calibri"/>
                <a:sym typeface="Calibri"/>
              </a:defRPr>
            </a:lvl4pPr>
            <a:lvl5pPr marL="2286000" marR="0" lvl="4" indent="-228600" algn="l" rtl="0">
              <a:spcBef>
                <a:spcPts val="0"/>
              </a:spcBef>
              <a:spcAft>
                <a:spcPts val="0"/>
              </a:spcAft>
              <a:buSzPts val="1200"/>
              <a:buNone/>
              <a:defRPr sz="1500" b="0" i="0" u="none" strike="noStrike" cap="none">
                <a:latin typeface="Calibri"/>
                <a:ea typeface="Calibri"/>
                <a:cs typeface="Calibri"/>
                <a:sym typeface="Calibri"/>
              </a:defRPr>
            </a:lvl5pPr>
            <a:lvl6pPr marL="2743200" marR="0" lvl="5" indent="-228600" algn="l" rtl="0">
              <a:spcBef>
                <a:spcPts val="0"/>
              </a:spcBef>
              <a:spcAft>
                <a:spcPts val="0"/>
              </a:spcAft>
              <a:buSzPts val="1200"/>
              <a:buNone/>
              <a:defRPr sz="1500" b="0" i="0" u="none" strike="noStrike" cap="none">
                <a:latin typeface="Calibri"/>
                <a:ea typeface="Calibri"/>
                <a:cs typeface="Calibri"/>
                <a:sym typeface="Calibri"/>
              </a:defRPr>
            </a:lvl6pPr>
            <a:lvl7pPr marL="3200400" marR="0" lvl="6" indent="-228600" algn="l" rtl="0">
              <a:spcBef>
                <a:spcPts val="0"/>
              </a:spcBef>
              <a:spcAft>
                <a:spcPts val="0"/>
              </a:spcAft>
              <a:buSzPts val="1200"/>
              <a:buNone/>
              <a:defRPr sz="1500" b="0" i="0" u="none" strike="noStrike" cap="none">
                <a:latin typeface="Calibri"/>
                <a:ea typeface="Calibri"/>
                <a:cs typeface="Calibri"/>
                <a:sym typeface="Calibri"/>
              </a:defRPr>
            </a:lvl7pPr>
            <a:lvl8pPr marL="3657600" marR="0" lvl="7" indent="-228600" algn="l" rtl="0">
              <a:spcBef>
                <a:spcPts val="0"/>
              </a:spcBef>
              <a:spcAft>
                <a:spcPts val="0"/>
              </a:spcAft>
              <a:buSzPts val="1200"/>
              <a:buNone/>
              <a:defRPr sz="1500" b="0" i="0" u="none" strike="noStrike" cap="none">
                <a:latin typeface="Calibri"/>
                <a:ea typeface="Calibri"/>
                <a:cs typeface="Calibri"/>
                <a:sym typeface="Calibri"/>
              </a:defRPr>
            </a:lvl8pPr>
            <a:lvl9pPr marL="4114800" marR="0" lvl="8" indent="-228600" algn="l" rtl="0">
              <a:spcBef>
                <a:spcPts val="0"/>
              </a:spcBef>
              <a:spcAft>
                <a:spcPts val="0"/>
              </a:spcAft>
              <a:buSzPts val="1200"/>
              <a:buNone/>
              <a:defRPr sz="1500" b="0" i="0" u="none" strike="noStrike" cap="none">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08677" y="4783931"/>
            <a:ext cx="29265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200"/>
              <a:buNone/>
              <a:defRPr sz="15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457200" y="4783931"/>
            <a:ext cx="21027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200"/>
              <a:buNone/>
              <a:defRPr sz="15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200"/>
              <a:buNone/>
              <a:defRPr sz="15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sldNum" idx="12"/>
          </p:nvPr>
        </p:nvSpPr>
        <p:spPr>
          <a:xfrm>
            <a:off x="6584244" y="4783931"/>
            <a:ext cx="21027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500"/>
              <a:buFont typeface="Calibri"/>
              <a:buNone/>
              <a:defRPr sz="15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12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8"/>
          <p:cNvSpPr txBox="1">
            <a:spLocks noGrp="1"/>
          </p:cNvSpPr>
          <p:nvPr>
            <p:ph type="subTitle" idx="1"/>
          </p:nvPr>
        </p:nvSpPr>
        <p:spPr>
          <a:xfrm>
            <a:off x="236750" y="818775"/>
            <a:ext cx="8520600" cy="3037800"/>
          </a:xfrm>
          <a:prstGeom prst="rect">
            <a:avLst/>
          </a:prstGeom>
        </p:spPr>
        <p:txBody>
          <a:bodyPr spcFirstLastPara="1" wrap="square" lIns="0" tIns="0" rIns="0" bIns="0" anchor="ctr" anchorCtr="0">
            <a:noAutofit/>
          </a:bodyPr>
          <a:lstStyle/>
          <a:p>
            <a:pPr marL="2743200" lvl="0" indent="-419100" algn="just" rtl="0">
              <a:spcBef>
                <a:spcPts val="0"/>
              </a:spcBef>
              <a:spcAft>
                <a:spcPts val="0"/>
              </a:spcAft>
              <a:buClr>
                <a:schemeClr val="dk1"/>
              </a:buClr>
              <a:buSzPts val="3000"/>
              <a:buFont typeface="Calibri"/>
              <a:buChar char="❏"/>
            </a:pPr>
            <a:r>
              <a:rPr lang="en" sz="3000">
                <a:solidFill>
                  <a:schemeClr val="dk1"/>
                </a:solidFill>
              </a:rPr>
              <a:t>Data Pane</a:t>
            </a:r>
            <a:endParaRPr sz="3000">
              <a:solidFill>
                <a:schemeClr val="dk1"/>
              </a:solidFill>
            </a:endParaRPr>
          </a:p>
          <a:p>
            <a:pPr marL="2743200" lvl="0" indent="-419100" algn="just" rtl="0">
              <a:spcBef>
                <a:spcPts val="0"/>
              </a:spcBef>
              <a:spcAft>
                <a:spcPts val="0"/>
              </a:spcAft>
              <a:buClr>
                <a:schemeClr val="dk1"/>
              </a:buClr>
              <a:buSzPts val="3000"/>
              <a:buChar char="❏"/>
            </a:pPr>
            <a:r>
              <a:rPr lang="en" sz="3000">
                <a:solidFill>
                  <a:schemeClr val="dk1"/>
                </a:solidFill>
              </a:rPr>
              <a:t>View</a:t>
            </a:r>
            <a:endParaRPr sz="3000">
              <a:solidFill>
                <a:schemeClr val="dk1"/>
              </a:solidFill>
            </a:endParaRPr>
          </a:p>
          <a:p>
            <a:pPr marL="2743200" lvl="0" indent="-419100" algn="just" rtl="0">
              <a:spcBef>
                <a:spcPts val="0"/>
              </a:spcBef>
              <a:spcAft>
                <a:spcPts val="0"/>
              </a:spcAft>
              <a:buClr>
                <a:schemeClr val="dk1"/>
              </a:buClr>
              <a:buSzPts val="3000"/>
              <a:buChar char="❏"/>
            </a:pPr>
            <a:r>
              <a:rPr lang="en" sz="3000">
                <a:solidFill>
                  <a:schemeClr val="dk1"/>
                </a:solidFill>
              </a:rPr>
              <a:t>Filters</a:t>
            </a:r>
            <a:endParaRPr sz="3000">
              <a:solidFill>
                <a:schemeClr val="dk1"/>
              </a:solidFill>
            </a:endParaRPr>
          </a:p>
          <a:p>
            <a:pPr marL="2743200" lvl="0" indent="-419100" algn="just" rtl="0">
              <a:spcBef>
                <a:spcPts val="0"/>
              </a:spcBef>
              <a:spcAft>
                <a:spcPts val="0"/>
              </a:spcAft>
              <a:buClr>
                <a:schemeClr val="dk1"/>
              </a:buClr>
              <a:buSzPts val="3000"/>
              <a:buChar char="❏"/>
            </a:pPr>
            <a:r>
              <a:rPr lang="en" sz="3000">
                <a:solidFill>
                  <a:schemeClr val="dk1"/>
                </a:solidFill>
              </a:rPr>
              <a:t>Auto generated fields </a:t>
            </a:r>
            <a:endParaRPr sz="3000">
              <a:solidFill>
                <a:schemeClr val="dk1"/>
              </a:solidFill>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7"/>
          <p:cNvPicPr preferRelativeResize="0"/>
          <p:nvPr/>
        </p:nvPicPr>
        <p:blipFill>
          <a:blip r:embed="rId3">
            <a:alphaModFix/>
          </a:blip>
          <a:stretch>
            <a:fillRect/>
          </a:stretch>
        </p:blipFill>
        <p:spPr>
          <a:xfrm>
            <a:off x="1128650" y="933900"/>
            <a:ext cx="6975600" cy="337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p:nvPr/>
        </p:nvSpPr>
        <p:spPr>
          <a:xfrm>
            <a:off x="1456628" y="0"/>
            <a:ext cx="6906900" cy="500100"/>
          </a:xfrm>
          <a:prstGeom prst="rect">
            <a:avLst/>
          </a:prstGeom>
          <a:noFill/>
          <a:ln>
            <a:noFill/>
          </a:ln>
        </p:spPr>
        <p:txBody>
          <a:bodyPr spcFirstLastPara="1" wrap="square" lIns="0" tIns="0" rIns="0" bIns="0" anchor="t" anchorCtr="0">
            <a:noAutofit/>
          </a:bodyPr>
          <a:lstStyle/>
          <a:p>
            <a:pPr marL="366712" marR="0" lvl="0" indent="-366712" algn="ctr" rtl="0">
              <a:lnSpc>
                <a:spcPct val="100000"/>
              </a:lnSpc>
              <a:spcBef>
                <a:spcPts val="0"/>
              </a:spcBef>
              <a:spcAft>
                <a:spcPts val="0"/>
              </a:spcAft>
              <a:buClr>
                <a:srgbClr val="0070C0"/>
              </a:buClr>
              <a:buFont typeface="Arial"/>
              <a:buNone/>
            </a:pPr>
            <a:r>
              <a:rPr lang="en" sz="3200">
                <a:solidFill>
                  <a:srgbClr val="0070C0"/>
                </a:solidFill>
              </a:rPr>
              <a:t>Types of Filters</a:t>
            </a:r>
            <a:endParaRPr sz="3200">
              <a:solidFill>
                <a:srgbClr val="0070C0"/>
              </a:solidFill>
            </a:endParaRPr>
          </a:p>
          <a:p>
            <a:pPr marL="366712" marR="0" lvl="0" indent="-366712" algn="ctr" rtl="0">
              <a:lnSpc>
                <a:spcPct val="100000"/>
              </a:lnSpc>
              <a:spcBef>
                <a:spcPts val="0"/>
              </a:spcBef>
              <a:spcAft>
                <a:spcPts val="0"/>
              </a:spcAft>
              <a:buClr>
                <a:srgbClr val="000000"/>
              </a:buClr>
              <a:buSzPts val="1100"/>
              <a:buFont typeface="Arial"/>
              <a:buNone/>
            </a:pPr>
            <a:endParaRPr sz="3200">
              <a:solidFill>
                <a:srgbClr val="0070C0"/>
              </a:solidFill>
            </a:endParaRPr>
          </a:p>
          <a:p>
            <a:pPr marL="366712" marR="0" lvl="0" indent="-366712" algn="ctr" rtl="0">
              <a:lnSpc>
                <a:spcPct val="100000"/>
              </a:lnSpc>
              <a:spcBef>
                <a:spcPts val="0"/>
              </a:spcBef>
              <a:spcAft>
                <a:spcPts val="0"/>
              </a:spcAft>
              <a:buClr>
                <a:srgbClr val="0070C0"/>
              </a:buClr>
              <a:buFont typeface="Arial"/>
              <a:buNone/>
            </a:pPr>
            <a:endParaRPr sz="3200">
              <a:solidFill>
                <a:srgbClr val="0070C0"/>
              </a:solidFill>
            </a:endParaRPr>
          </a:p>
          <a:p>
            <a:pPr marL="0" marR="0" lvl="0" indent="0" algn="l" rtl="0">
              <a:lnSpc>
                <a:spcPct val="100000"/>
              </a:lnSpc>
              <a:spcBef>
                <a:spcPts val="0"/>
              </a:spcBef>
              <a:spcAft>
                <a:spcPts val="0"/>
              </a:spcAft>
              <a:buNone/>
            </a:pPr>
            <a:endParaRPr sz="3200" b="0" i="0" u="none">
              <a:solidFill>
                <a:srgbClr val="0070C0"/>
              </a:solidFill>
              <a:latin typeface="Arial"/>
              <a:ea typeface="Arial"/>
              <a:cs typeface="Arial"/>
              <a:sym typeface="Arial"/>
            </a:endParaRPr>
          </a:p>
        </p:txBody>
      </p:sp>
      <p:sp>
        <p:nvSpPr>
          <p:cNvPr id="103" name="Google Shape;103;p18"/>
          <p:cNvSpPr txBox="1"/>
          <p:nvPr/>
        </p:nvSpPr>
        <p:spPr>
          <a:xfrm>
            <a:off x="325200" y="717375"/>
            <a:ext cx="8541300" cy="39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Data can be organized and simplified by using various techniques in Tableau. We will use the "Sample– Superstore.csv" text file for demonstration in this tutorial.</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In the following slides you will learn</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Types of Filters:</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Extract Filters:</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General</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Wildcard</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Condition</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Top</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Add &amp; Edit Data source filter</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p:nvPr/>
        </p:nvSpPr>
        <p:spPr>
          <a:xfrm>
            <a:off x="1456628" y="0"/>
            <a:ext cx="6906900" cy="500100"/>
          </a:xfrm>
          <a:prstGeom prst="rect">
            <a:avLst/>
          </a:prstGeom>
          <a:noFill/>
          <a:ln>
            <a:noFill/>
          </a:ln>
        </p:spPr>
        <p:txBody>
          <a:bodyPr spcFirstLastPara="1" wrap="square" lIns="0" tIns="0" rIns="0" bIns="0" anchor="t" anchorCtr="0">
            <a:noAutofit/>
          </a:bodyPr>
          <a:lstStyle/>
          <a:p>
            <a:pPr marL="366712" marR="0" lvl="0" indent="-366712" algn="ctr" rtl="0">
              <a:lnSpc>
                <a:spcPct val="100000"/>
              </a:lnSpc>
              <a:spcBef>
                <a:spcPts val="0"/>
              </a:spcBef>
              <a:spcAft>
                <a:spcPts val="0"/>
              </a:spcAft>
              <a:buClr>
                <a:srgbClr val="0070C0"/>
              </a:buClr>
              <a:buFont typeface="Arial"/>
              <a:buNone/>
            </a:pPr>
            <a:r>
              <a:rPr lang="en" sz="3200" dirty="0" smtClean="0">
                <a:solidFill>
                  <a:srgbClr val="0070C0"/>
                </a:solidFill>
              </a:rPr>
              <a:t>Live and Extract</a:t>
            </a:r>
            <a:endParaRPr sz="3200" dirty="0">
              <a:solidFill>
                <a:srgbClr val="0070C0"/>
              </a:solidFill>
            </a:endParaRPr>
          </a:p>
          <a:p>
            <a:pPr marL="366712" marR="0" lvl="0" indent="-366712" algn="ctr" rtl="0">
              <a:lnSpc>
                <a:spcPct val="100000"/>
              </a:lnSpc>
              <a:spcBef>
                <a:spcPts val="0"/>
              </a:spcBef>
              <a:spcAft>
                <a:spcPts val="0"/>
              </a:spcAft>
              <a:buClr>
                <a:srgbClr val="000000"/>
              </a:buClr>
              <a:buSzPts val="1100"/>
              <a:buFont typeface="Arial"/>
              <a:buNone/>
            </a:pPr>
            <a:endParaRPr sz="3200" dirty="0">
              <a:solidFill>
                <a:srgbClr val="0070C0"/>
              </a:solidFill>
            </a:endParaRPr>
          </a:p>
          <a:p>
            <a:pPr marL="366712" marR="0" lvl="0" indent="-366712" algn="ctr" rtl="0">
              <a:lnSpc>
                <a:spcPct val="100000"/>
              </a:lnSpc>
              <a:spcBef>
                <a:spcPts val="0"/>
              </a:spcBef>
              <a:spcAft>
                <a:spcPts val="0"/>
              </a:spcAft>
              <a:buClr>
                <a:srgbClr val="0070C0"/>
              </a:buClr>
              <a:buFont typeface="Arial"/>
              <a:buNone/>
            </a:pPr>
            <a:endParaRPr sz="3200" dirty="0">
              <a:solidFill>
                <a:srgbClr val="0070C0"/>
              </a:solidFill>
            </a:endParaRPr>
          </a:p>
          <a:p>
            <a:pPr marL="0" marR="0" lvl="0" indent="0" algn="l" rtl="0">
              <a:lnSpc>
                <a:spcPct val="100000"/>
              </a:lnSpc>
              <a:spcBef>
                <a:spcPts val="0"/>
              </a:spcBef>
              <a:spcAft>
                <a:spcPts val="0"/>
              </a:spcAft>
              <a:buNone/>
            </a:pPr>
            <a:endParaRPr sz="3200" b="0" i="0" u="none" dirty="0">
              <a:solidFill>
                <a:srgbClr val="0070C0"/>
              </a:solidFill>
              <a:latin typeface="Arial"/>
              <a:ea typeface="Arial"/>
              <a:cs typeface="Arial"/>
              <a:sym typeface="Arial"/>
            </a:endParaRPr>
          </a:p>
        </p:txBody>
      </p:sp>
      <p:sp>
        <p:nvSpPr>
          <p:cNvPr id="103" name="Google Shape;103;p18"/>
          <p:cNvSpPr txBox="1"/>
          <p:nvPr/>
        </p:nvSpPr>
        <p:spPr>
          <a:xfrm>
            <a:off x="325200" y="717375"/>
            <a:ext cx="8541300" cy="3940800"/>
          </a:xfrm>
          <a:prstGeom prst="rect">
            <a:avLst/>
          </a:prstGeom>
          <a:noFill/>
          <a:ln>
            <a:noFill/>
          </a:ln>
        </p:spPr>
        <p:txBody>
          <a:bodyPr spcFirstLastPara="1" wrap="square" lIns="91425" tIns="91425" rIns="91425" bIns="91425" anchor="t" anchorCtr="0">
            <a:noAutofit/>
          </a:bodyPr>
          <a:lstStyle/>
          <a:p>
            <a:r>
              <a:rPr lang="en-US" dirty="0"/>
              <a:t>Live allows you real-time data while extracts are kind of batch which needs to be refreshed from time to time to get the updated data.</a:t>
            </a:r>
            <a:br>
              <a:rPr lang="en-US" dirty="0"/>
            </a:br>
            <a:endParaRPr lang="en-US" dirty="0"/>
          </a:p>
          <a:p>
            <a:r>
              <a:rPr lang="en-US" dirty="0"/>
              <a:t>So, in the case of live connection whatever changes will be done at the </a:t>
            </a:r>
            <a:r>
              <a:rPr lang="en-US" dirty="0" err="1"/>
              <a:t>Datasource</a:t>
            </a:r>
            <a:r>
              <a:rPr lang="en-US" dirty="0"/>
              <a:t> end that will be directly available to the tableau desktop.</a:t>
            </a:r>
            <a:br>
              <a:rPr lang="en-US" dirty="0"/>
            </a:br>
            <a:endParaRPr lang="en-US" dirty="0"/>
          </a:p>
          <a:p>
            <a:r>
              <a:rPr lang="en-US" dirty="0"/>
              <a:t>While in case of extracting any changes made in the data source won't reflect in the report immediately. It will be reflected when the extract will be refreshed.</a:t>
            </a:r>
          </a:p>
        </p:txBody>
      </p:sp>
    </p:spTree>
    <p:extLst>
      <p:ext uri="{BB962C8B-B14F-4D97-AF65-F5344CB8AC3E}">
        <p14:creationId xmlns:p14="http://schemas.microsoft.com/office/powerpoint/2010/main" val="303853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p:nvPr/>
        </p:nvSpPr>
        <p:spPr>
          <a:xfrm>
            <a:off x="1456628" y="0"/>
            <a:ext cx="6906900" cy="500100"/>
          </a:xfrm>
          <a:prstGeom prst="rect">
            <a:avLst/>
          </a:prstGeom>
          <a:noFill/>
          <a:ln>
            <a:noFill/>
          </a:ln>
        </p:spPr>
        <p:txBody>
          <a:bodyPr spcFirstLastPara="1" wrap="square" lIns="0" tIns="0" rIns="0" bIns="0" anchor="t" anchorCtr="0">
            <a:noAutofit/>
          </a:bodyPr>
          <a:lstStyle/>
          <a:p>
            <a:pPr marL="366712" marR="0" lvl="0" indent="-366712" algn="ctr" rtl="0">
              <a:lnSpc>
                <a:spcPct val="100000"/>
              </a:lnSpc>
              <a:spcBef>
                <a:spcPts val="0"/>
              </a:spcBef>
              <a:spcAft>
                <a:spcPts val="0"/>
              </a:spcAft>
              <a:buClr>
                <a:srgbClr val="0070C0"/>
              </a:buClr>
              <a:buFont typeface="Arial"/>
              <a:buNone/>
            </a:pPr>
            <a:r>
              <a:rPr lang="en" sz="3200">
                <a:solidFill>
                  <a:srgbClr val="0070C0"/>
                </a:solidFill>
              </a:rPr>
              <a:t>Extract Filters</a:t>
            </a:r>
            <a:endParaRPr sz="3200">
              <a:solidFill>
                <a:srgbClr val="0070C0"/>
              </a:solidFill>
            </a:endParaRPr>
          </a:p>
          <a:p>
            <a:pPr marL="366712" marR="0" lvl="0" indent="-366712" algn="ctr" rtl="0">
              <a:lnSpc>
                <a:spcPct val="100000"/>
              </a:lnSpc>
              <a:spcBef>
                <a:spcPts val="0"/>
              </a:spcBef>
              <a:spcAft>
                <a:spcPts val="0"/>
              </a:spcAft>
              <a:buClr>
                <a:srgbClr val="000000"/>
              </a:buClr>
              <a:buSzPts val="1100"/>
              <a:buFont typeface="Arial"/>
              <a:buNone/>
            </a:pPr>
            <a:endParaRPr sz="3200">
              <a:solidFill>
                <a:srgbClr val="0070C0"/>
              </a:solidFill>
            </a:endParaRPr>
          </a:p>
          <a:p>
            <a:pPr marL="366712" marR="0" lvl="0" indent="-366712" algn="ctr" rtl="0">
              <a:lnSpc>
                <a:spcPct val="100000"/>
              </a:lnSpc>
              <a:spcBef>
                <a:spcPts val="0"/>
              </a:spcBef>
              <a:spcAft>
                <a:spcPts val="0"/>
              </a:spcAft>
              <a:buClr>
                <a:srgbClr val="0070C0"/>
              </a:buClr>
              <a:buFont typeface="Arial"/>
              <a:buNone/>
            </a:pPr>
            <a:endParaRPr sz="3200">
              <a:solidFill>
                <a:srgbClr val="0070C0"/>
              </a:solidFill>
            </a:endParaRPr>
          </a:p>
          <a:p>
            <a:pPr marL="0" marR="0" lvl="0" indent="0" algn="l" rtl="0">
              <a:lnSpc>
                <a:spcPct val="100000"/>
              </a:lnSpc>
              <a:spcBef>
                <a:spcPts val="0"/>
              </a:spcBef>
              <a:spcAft>
                <a:spcPts val="0"/>
              </a:spcAft>
              <a:buNone/>
            </a:pPr>
            <a:endParaRPr sz="3200" b="0" i="0" u="none">
              <a:solidFill>
                <a:srgbClr val="0070C0"/>
              </a:solidFill>
              <a:latin typeface="Arial"/>
              <a:ea typeface="Arial"/>
              <a:cs typeface="Arial"/>
              <a:sym typeface="Arial"/>
            </a:endParaRPr>
          </a:p>
        </p:txBody>
      </p:sp>
      <p:pic>
        <p:nvPicPr>
          <p:cNvPr id="109" name="Google Shape;109;p19"/>
          <p:cNvPicPr preferRelativeResize="0"/>
          <p:nvPr/>
        </p:nvPicPr>
        <p:blipFill>
          <a:blip r:embed="rId3">
            <a:alphaModFix/>
          </a:blip>
          <a:stretch>
            <a:fillRect/>
          </a:stretch>
        </p:blipFill>
        <p:spPr>
          <a:xfrm>
            <a:off x="152400" y="1826000"/>
            <a:ext cx="8839198" cy="14914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1207600" y="859525"/>
            <a:ext cx="6728826" cy="371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2417175" y="818600"/>
            <a:ext cx="4547525" cy="375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2596550" y="914101"/>
            <a:ext cx="3950925" cy="361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2596550" y="1050525"/>
            <a:ext cx="3950925" cy="334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2596550" y="736726"/>
            <a:ext cx="3950925" cy="388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596550" y="900450"/>
            <a:ext cx="3950925" cy="362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p:nvPr/>
        </p:nvSpPr>
        <p:spPr>
          <a:xfrm>
            <a:off x="1456628" y="0"/>
            <a:ext cx="6906900" cy="500100"/>
          </a:xfrm>
          <a:prstGeom prst="rect">
            <a:avLst/>
          </a:prstGeom>
          <a:noFill/>
          <a:ln>
            <a:noFill/>
          </a:ln>
        </p:spPr>
        <p:txBody>
          <a:bodyPr spcFirstLastPara="1" wrap="square" lIns="0" tIns="0" rIns="0" bIns="0" anchor="t" anchorCtr="0">
            <a:noAutofit/>
          </a:bodyPr>
          <a:lstStyle/>
          <a:p>
            <a:pPr marL="366712" marR="0" lvl="0" indent="-366712" algn="ctr" rtl="0">
              <a:lnSpc>
                <a:spcPct val="100000"/>
              </a:lnSpc>
              <a:spcBef>
                <a:spcPts val="0"/>
              </a:spcBef>
              <a:spcAft>
                <a:spcPts val="0"/>
              </a:spcAft>
              <a:buClr>
                <a:srgbClr val="0070C0"/>
              </a:buClr>
              <a:buFont typeface="Arial"/>
              <a:buNone/>
            </a:pPr>
            <a:r>
              <a:rPr lang="en" sz="3200">
                <a:solidFill>
                  <a:srgbClr val="0070C0"/>
                </a:solidFill>
              </a:rPr>
              <a:t>About the Data pane</a:t>
            </a:r>
            <a:endParaRPr sz="3200">
              <a:solidFill>
                <a:srgbClr val="0070C0"/>
              </a:solidFill>
            </a:endParaRPr>
          </a:p>
          <a:p>
            <a:pPr marL="366712" marR="0" lvl="0" indent="-366712" algn="ctr" rtl="0">
              <a:lnSpc>
                <a:spcPct val="100000"/>
              </a:lnSpc>
              <a:spcBef>
                <a:spcPts val="0"/>
              </a:spcBef>
              <a:spcAft>
                <a:spcPts val="0"/>
              </a:spcAft>
              <a:buClr>
                <a:schemeClr val="dk1"/>
              </a:buClr>
              <a:buSzPts val="1100"/>
              <a:buFont typeface="Arial"/>
              <a:buNone/>
            </a:pPr>
            <a:endParaRPr sz="3200">
              <a:solidFill>
                <a:srgbClr val="0070C0"/>
              </a:solidFill>
            </a:endParaRPr>
          </a:p>
          <a:p>
            <a:pPr marL="366712" marR="0" lvl="0" indent="-366712" algn="ctr" rtl="0">
              <a:lnSpc>
                <a:spcPct val="100000"/>
              </a:lnSpc>
              <a:spcBef>
                <a:spcPts val="0"/>
              </a:spcBef>
              <a:spcAft>
                <a:spcPts val="0"/>
              </a:spcAft>
              <a:buClr>
                <a:srgbClr val="0070C0"/>
              </a:buClr>
              <a:buFont typeface="Arial"/>
              <a:buNone/>
            </a:pPr>
            <a:endParaRPr sz="3200">
              <a:solidFill>
                <a:srgbClr val="0070C0"/>
              </a:solidFill>
            </a:endParaRPr>
          </a:p>
          <a:p>
            <a:pPr marL="366712" marR="0" lvl="0" indent="-366712" algn="ctr" rtl="0">
              <a:lnSpc>
                <a:spcPct val="100000"/>
              </a:lnSpc>
              <a:spcBef>
                <a:spcPts val="0"/>
              </a:spcBef>
              <a:spcAft>
                <a:spcPts val="0"/>
              </a:spcAft>
              <a:buClr>
                <a:srgbClr val="000000"/>
              </a:buClr>
              <a:buSzPts val="1100"/>
              <a:buFont typeface="Arial"/>
              <a:buNone/>
            </a:pPr>
            <a:endParaRPr sz="3200">
              <a:solidFill>
                <a:srgbClr val="0070C0"/>
              </a:solidFill>
            </a:endParaRPr>
          </a:p>
          <a:p>
            <a:pPr marL="366712" marR="0" lvl="0" indent="-366712" algn="ctr" rtl="0">
              <a:lnSpc>
                <a:spcPct val="100000"/>
              </a:lnSpc>
              <a:spcBef>
                <a:spcPts val="0"/>
              </a:spcBef>
              <a:spcAft>
                <a:spcPts val="0"/>
              </a:spcAft>
              <a:buClr>
                <a:srgbClr val="0070C0"/>
              </a:buClr>
              <a:buFont typeface="Arial"/>
              <a:buNone/>
            </a:pPr>
            <a:endParaRPr sz="3200">
              <a:solidFill>
                <a:srgbClr val="0070C0"/>
              </a:solidFill>
            </a:endParaRPr>
          </a:p>
          <a:p>
            <a:pPr marL="0" marR="0" lvl="0" indent="0" algn="l" rtl="0">
              <a:lnSpc>
                <a:spcPct val="100000"/>
              </a:lnSpc>
              <a:spcBef>
                <a:spcPts val="0"/>
              </a:spcBef>
              <a:spcAft>
                <a:spcPts val="0"/>
              </a:spcAft>
              <a:buNone/>
            </a:pPr>
            <a:endParaRPr sz="3200" b="0" i="0" u="none">
              <a:solidFill>
                <a:srgbClr val="0070C0"/>
              </a:solidFill>
              <a:latin typeface="Arial"/>
              <a:ea typeface="Arial"/>
              <a:cs typeface="Arial"/>
              <a:sym typeface="Arial"/>
            </a:endParaRPr>
          </a:p>
        </p:txBody>
      </p:sp>
      <p:pic>
        <p:nvPicPr>
          <p:cNvPr id="54" name="Google Shape;54;p9"/>
          <p:cNvPicPr preferRelativeResize="0"/>
          <p:nvPr/>
        </p:nvPicPr>
        <p:blipFill>
          <a:blip r:embed="rId3">
            <a:alphaModFix/>
          </a:blip>
          <a:stretch>
            <a:fillRect/>
          </a:stretch>
        </p:blipFill>
        <p:spPr>
          <a:xfrm>
            <a:off x="3662700" y="771525"/>
            <a:ext cx="1895475" cy="3600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2241825" y="1009601"/>
            <a:ext cx="4660349" cy="3393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7"/>
          <p:cNvPicPr preferRelativeResize="0"/>
          <p:nvPr/>
        </p:nvPicPr>
        <p:blipFill>
          <a:blip r:embed="rId3">
            <a:alphaModFix/>
          </a:blip>
          <a:stretch>
            <a:fillRect/>
          </a:stretch>
        </p:blipFill>
        <p:spPr>
          <a:xfrm>
            <a:off x="2755925" y="648051"/>
            <a:ext cx="3927949" cy="408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8"/>
          <p:cNvPicPr preferRelativeResize="0"/>
          <p:nvPr/>
        </p:nvPicPr>
        <p:blipFill>
          <a:blip r:embed="rId3">
            <a:alphaModFix/>
          </a:blip>
          <a:stretch>
            <a:fillRect/>
          </a:stretch>
        </p:blipFill>
        <p:spPr>
          <a:xfrm>
            <a:off x="2241825" y="723075"/>
            <a:ext cx="4660349" cy="387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9"/>
          <p:cNvPicPr preferRelativeResize="0"/>
          <p:nvPr/>
        </p:nvPicPr>
        <p:blipFill>
          <a:blip r:embed="rId3">
            <a:alphaModFix/>
          </a:blip>
          <a:stretch>
            <a:fillRect/>
          </a:stretch>
        </p:blipFill>
        <p:spPr>
          <a:xfrm>
            <a:off x="2572825" y="826475"/>
            <a:ext cx="3998375" cy="3711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0"/>
          <p:cNvPicPr preferRelativeResize="0"/>
          <p:nvPr/>
        </p:nvPicPr>
        <p:blipFill>
          <a:blip r:embed="rId3">
            <a:alphaModFix/>
          </a:blip>
          <a:stretch>
            <a:fillRect/>
          </a:stretch>
        </p:blipFill>
        <p:spPr>
          <a:xfrm>
            <a:off x="2596550" y="613950"/>
            <a:ext cx="3950925" cy="4146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1"/>
          <p:cNvPicPr preferRelativeResize="0"/>
          <p:nvPr/>
        </p:nvPicPr>
        <p:blipFill>
          <a:blip r:embed="rId3">
            <a:alphaModFix/>
          </a:blip>
          <a:stretch>
            <a:fillRect/>
          </a:stretch>
        </p:blipFill>
        <p:spPr>
          <a:xfrm>
            <a:off x="2596550" y="777675"/>
            <a:ext cx="3950925" cy="3861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2"/>
          <p:cNvPicPr preferRelativeResize="0"/>
          <p:nvPr/>
        </p:nvPicPr>
        <p:blipFill>
          <a:blip r:embed="rId3">
            <a:alphaModFix/>
          </a:blip>
          <a:stretch>
            <a:fillRect/>
          </a:stretch>
        </p:blipFill>
        <p:spPr>
          <a:xfrm>
            <a:off x="2596525" y="818600"/>
            <a:ext cx="3950925" cy="3751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3"/>
          <p:cNvPicPr preferRelativeResize="0"/>
          <p:nvPr/>
        </p:nvPicPr>
        <p:blipFill>
          <a:blip r:embed="rId3">
            <a:alphaModFix/>
          </a:blip>
          <a:stretch>
            <a:fillRect/>
          </a:stretch>
        </p:blipFill>
        <p:spPr>
          <a:xfrm>
            <a:off x="2518600" y="695800"/>
            <a:ext cx="4106800" cy="4079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4"/>
          <p:cNvPicPr preferRelativeResize="0"/>
          <p:nvPr/>
        </p:nvPicPr>
        <p:blipFill>
          <a:blip r:embed="rId3">
            <a:alphaModFix/>
          </a:blip>
          <a:stretch>
            <a:fillRect/>
          </a:stretch>
        </p:blipFill>
        <p:spPr>
          <a:xfrm>
            <a:off x="2300250" y="779975"/>
            <a:ext cx="4434349" cy="3899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5"/>
          <p:cNvPicPr preferRelativeResize="0"/>
          <p:nvPr/>
        </p:nvPicPr>
        <p:blipFill>
          <a:blip r:embed="rId3">
            <a:alphaModFix/>
          </a:blip>
          <a:stretch>
            <a:fillRect/>
          </a:stretch>
        </p:blipFill>
        <p:spPr>
          <a:xfrm>
            <a:off x="1809750" y="1168613"/>
            <a:ext cx="5524500" cy="313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0"/>
          <p:cNvSpPr txBox="1"/>
          <p:nvPr/>
        </p:nvSpPr>
        <p:spPr>
          <a:xfrm>
            <a:off x="1456628" y="0"/>
            <a:ext cx="6906900" cy="500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3200">
                <a:solidFill>
                  <a:srgbClr val="0070C0"/>
                </a:solidFill>
              </a:rPr>
              <a:t>Build the view</a:t>
            </a:r>
            <a:endParaRPr sz="3200" b="0" i="0" u="none">
              <a:solidFill>
                <a:srgbClr val="0070C0"/>
              </a:solidFill>
              <a:latin typeface="Arial"/>
              <a:ea typeface="Arial"/>
              <a:cs typeface="Arial"/>
              <a:sym typeface="Arial"/>
            </a:endParaRPr>
          </a:p>
        </p:txBody>
      </p:sp>
      <p:pic>
        <p:nvPicPr>
          <p:cNvPr id="60" name="Google Shape;60;p10"/>
          <p:cNvPicPr preferRelativeResize="0"/>
          <p:nvPr/>
        </p:nvPicPr>
        <p:blipFill>
          <a:blip r:embed="rId3">
            <a:alphaModFix/>
          </a:blip>
          <a:stretch>
            <a:fillRect/>
          </a:stretch>
        </p:blipFill>
        <p:spPr>
          <a:xfrm>
            <a:off x="2237525" y="685338"/>
            <a:ext cx="4563075" cy="3772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6"/>
          <p:cNvPicPr preferRelativeResize="0"/>
          <p:nvPr/>
        </p:nvPicPr>
        <p:blipFill>
          <a:blip r:embed="rId3">
            <a:alphaModFix/>
          </a:blip>
          <a:stretch>
            <a:fillRect/>
          </a:stretch>
        </p:blipFill>
        <p:spPr>
          <a:xfrm>
            <a:off x="2539975" y="725400"/>
            <a:ext cx="3950925" cy="3967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7"/>
          <p:cNvPicPr preferRelativeResize="0"/>
          <p:nvPr/>
        </p:nvPicPr>
        <p:blipFill>
          <a:blip r:embed="rId3">
            <a:alphaModFix/>
          </a:blip>
          <a:stretch>
            <a:fillRect/>
          </a:stretch>
        </p:blipFill>
        <p:spPr>
          <a:xfrm>
            <a:off x="2596538" y="750375"/>
            <a:ext cx="3950925" cy="39156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8"/>
          <p:cNvPicPr preferRelativeResize="0"/>
          <p:nvPr/>
        </p:nvPicPr>
        <p:blipFill>
          <a:blip r:embed="rId3">
            <a:alphaModFix/>
          </a:blip>
          <a:stretch>
            <a:fillRect/>
          </a:stretch>
        </p:blipFill>
        <p:spPr>
          <a:xfrm>
            <a:off x="2501663" y="791300"/>
            <a:ext cx="4140675" cy="3861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9"/>
          <p:cNvPicPr preferRelativeResize="0"/>
          <p:nvPr/>
        </p:nvPicPr>
        <p:blipFill>
          <a:blip r:embed="rId3">
            <a:alphaModFix/>
          </a:blip>
          <a:stretch>
            <a:fillRect/>
          </a:stretch>
        </p:blipFill>
        <p:spPr>
          <a:xfrm>
            <a:off x="2372900" y="750375"/>
            <a:ext cx="4398200" cy="395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40"/>
          <p:cNvPicPr preferRelativeResize="0"/>
          <p:nvPr/>
        </p:nvPicPr>
        <p:blipFill>
          <a:blip r:embed="rId3">
            <a:alphaModFix/>
          </a:blip>
          <a:stretch>
            <a:fillRect/>
          </a:stretch>
        </p:blipFill>
        <p:spPr>
          <a:xfrm>
            <a:off x="220625" y="1699750"/>
            <a:ext cx="8742975" cy="1744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41"/>
          <p:cNvPicPr preferRelativeResize="0"/>
          <p:nvPr/>
        </p:nvPicPr>
        <p:blipFill>
          <a:blip r:embed="rId3">
            <a:alphaModFix/>
          </a:blip>
          <a:stretch>
            <a:fillRect/>
          </a:stretch>
        </p:blipFill>
        <p:spPr>
          <a:xfrm>
            <a:off x="1789600" y="1243025"/>
            <a:ext cx="5782400" cy="265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42"/>
          <p:cNvPicPr preferRelativeResize="0"/>
          <p:nvPr/>
        </p:nvPicPr>
        <p:blipFill>
          <a:blip r:embed="rId3">
            <a:alphaModFix/>
          </a:blip>
          <a:stretch>
            <a:fillRect/>
          </a:stretch>
        </p:blipFill>
        <p:spPr>
          <a:xfrm>
            <a:off x="152400" y="777675"/>
            <a:ext cx="8839201" cy="3871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43"/>
          <p:cNvPicPr preferRelativeResize="0"/>
          <p:nvPr/>
        </p:nvPicPr>
        <p:blipFill>
          <a:blip r:embed="rId3">
            <a:alphaModFix/>
          </a:blip>
          <a:stretch>
            <a:fillRect/>
          </a:stretch>
        </p:blipFill>
        <p:spPr>
          <a:xfrm>
            <a:off x="152400" y="1926025"/>
            <a:ext cx="8839197" cy="109539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4"/>
          <p:cNvPicPr preferRelativeResize="0"/>
          <p:nvPr/>
        </p:nvPicPr>
        <p:blipFill>
          <a:blip r:embed="rId3">
            <a:alphaModFix/>
          </a:blip>
          <a:stretch>
            <a:fillRect/>
          </a:stretch>
        </p:blipFill>
        <p:spPr>
          <a:xfrm>
            <a:off x="2809875" y="1138225"/>
            <a:ext cx="3524250" cy="3009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45"/>
          <p:cNvPicPr preferRelativeResize="0"/>
          <p:nvPr/>
        </p:nvPicPr>
        <p:blipFill>
          <a:blip r:embed="rId3">
            <a:alphaModFix/>
          </a:blip>
          <a:stretch>
            <a:fillRect/>
          </a:stretch>
        </p:blipFill>
        <p:spPr>
          <a:xfrm>
            <a:off x="2526325" y="995375"/>
            <a:ext cx="4390800" cy="3425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p:nvPr/>
        </p:nvSpPr>
        <p:spPr>
          <a:xfrm>
            <a:off x="1456628" y="0"/>
            <a:ext cx="6906900" cy="500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3200">
                <a:solidFill>
                  <a:srgbClr val="0070C0"/>
                </a:solidFill>
              </a:rPr>
              <a:t>Build a view from scratch</a:t>
            </a:r>
            <a:endParaRPr sz="3200" b="0" i="0" u="none">
              <a:solidFill>
                <a:srgbClr val="0070C0"/>
              </a:solidFill>
              <a:latin typeface="Arial"/>
              <a:ea typeface="Arial"/>
              <a:cs typeface="Arial"/>
              <a:sym typeface="Arial"/>
            </a:endParaRPr>
          </a:p>
        </p:txBody>
      </p:sp>
      <p:pic>
        <p:nvPicPr>
          <p:cNvPr id="66" name="Google Shape;66;p11"/>
          <p:cNvPicPr preferRelativeResize="0"/>
          <p:nvPr/>
        </p:nvPicPr>
        <p:blipFill>
          <a:blip r:embed="rId3">
            <a:alphaModFix/>
          </a:blip>
          <a:stretch>
            <a:fillRect/>
          </a:stretch>
        </p:blipFill>
        <p:spPr>
          <a:xfrm>
            <a:off x="2266225" y="1015975"/>
            <a:ext cx="4861375" cy="3508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46"/>
          <p:cNvPicPr preferRelativeResize="0"/>
          <p:nvPr/>
        </p:nvPicPr>
        <p:blipFill>
          <a:blip r:embed="rId3">
            <a:alphaModFix/>
          </a:blip>
          <a:stretch>
            <a:fillRect/>
          </a:stretch>
        </p:blipFill>
        <p:spPr>
          <a:xfrm>
            <a:off x="2790825" y="1200150"/>
            <a:ext cx="3562350" cy="2961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7"/>
          <p:cNvPicPr preferRelativeResize="0"/>
          <p:nvPr/>
        </p:nvPicPr>
        <p:blipFill>
          <a:blip r:embed="rId3">
            <a:alphaModFix/>
          </a:blip>
          <a:stretch>
            <a:fillRect/>
          </a:stretch>
        </p:blipFill>
        <p:spPr>
          <a:xfrm>
            <a:off x="2376250" y="1159675"/>
            <a:ext cx="4568150" cy="3002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48"/>
          <p:cNvPicPr preferRelativeResize="0"/>
          <p:nvPr/>
        </p:nvPicPr>
        <p:blipFill>
          <a:blip r:embed="rId3">
            <a:alphaModFix/>
          </a:blip>
          <a:stretch>
            <a:fillRect/>
          </a:stretch>
        </p:blipFill>
        <p:spPr>
          <a:xfrm>
            <a:off x="943725" y="927725"/>
            <a:ext cx="7255850" cy="36973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49"/>
          <p:cNvPicPr preferRelativeResize="0"/>
          <p:nvPr/>
        </p:nvPicPr>
        <p:blipFill>
          <a:blip r:embed="rId3">
            <a:alphaModFix/>
          </a:blip>
          <a:stretch>
            <a:fillRect/>
          </a:stretch>
        </p:blipFill>
        <p:spPr>
          <a:xfrm>
            <a:off x="2499025" y="818600"/>
            <a:ext cx="4376525" cy="3847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50"/>
          <p:cNvPicPr preferRelativeResize="0"/>
          <p:nvPr/>
        </p:nvPicPr>
        <p:blipFill>
          <a:blip r:embed="rId3">
            <a:alphaModFix/>
          </a:blip>
          <a:stretch>
            <a:fillRect/>
          </a:stretch>
        </p:blipFill>
        <p:spPr>
          <a:xfrm>
            <a:off x="983475" y="859525"/>
            <a:ext cx="7177049" cy="361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51"/>
          <p:cNvPicPr preferRelativeResize="0"/>
          <p:nvPr/>
        </p:nvPicPr>
        <p:blipFill>
          <a:blip r:embed="rId3">
            <a:alphaModFix/>
          </a:blip>
          <a:stretch>
            <a:fillRect/>
          </a:stretch>
        </p:blipFill>
        <p:spPr>
          <a:xfrm>
            <a:off x="1462088" y="845875"/>
            <a:ext cx="6219825" cy="3683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52"/>
          <p:cNvPicPr preferRelativeResize="0"/>
          <p:nvPr/>
        </p:nvPicPr>
        <p:blipFill>
          <a:blip r:embed="rId3">
            <a:alphaModFix/>
          </a:blip>
          <a:stretch>
            <a:fillRect/>
          </a:stretch>
        </p:blipFill>
        <p:spPr>
          <a:xfrm>
            <a:off x="2524125" y="902775"/>
            <a:ext cx="4095750" cy="3714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53"/>
          <p:cNvPicPr preferRelativeResize="0"/>
          <p:nvPr/>
        </p:nvPicPr>
        <p:blipFill>
          <a:blip r:embed="rId3">
            <a:alphaModFix/>
          </a:blip>
          <a:stretch>
            <a:fillRect/>
          </a:stretch>
        </p:blipFill>
        <p:spPr>
          <a:xfrm>
            <a:off x="3595688" y="1828800"/>
            <a:ext cx="1952625" cy="1485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54"/>
          <p:cNvPicPr preferRelativeResize="0"/>
          <p:nvPr/>
        </p:nvPicPr>
        <p:blipFill>
          <a:blip r:embed="rId3">
            <a:alphaModFix/>
          </a:blip>
          <a:stretch>
            <a:fillRect/>
          </a:stretch>
        </p:blipFill>
        <p:spPr>
          <a:xfrm>
            <a:off x="3614738" y="1862138"/>
            <a:ext cx="1914525" cy="1419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55"/>
          <p:cNvPicPr preferRelativeResize="0"/>
          <p:nvPr/>
        </p:nvPicPr>
        <p:blipFill>
          <a:blip r:embed="rId3">
            <a:alphaModFix/>
          </a:blip>
          <a:stretch>
            <a:fillRect/>
          </a:stretch>
        </p:blipFill>
        <p:spPr>
          <a:xfrm>
            <a:off x="2542988" y="711750"/>
            <a:ext cx="4058026" cy="4022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2"/>
          <p:cNvPicPr preferRelativeResize="0"/>
          <p:nvPr/>
        </p:nvPicPr>
        <p:blipFill>
          <a:blip r:embed="rId3">
            <a:alphaModFix/>
          </a:blip>
          <a:stretch>
            <a:fillRect/>
          </a:stretch>
        </p:blipFill>
        <p:spPr>
          <a:xfrm>
            <a:off x="2572300" y="1711475"/>
            <a:ext cx="3086100" cy="1495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56"/>
          <p:cNvPicPr preferRelativeResize="0"/>
          <p:nvPr/>
        </p:nvPicPr>
        <p:blipFill>
          <a:blip r:embed="rId3">
            <a:alphaModFix/>
          </a:blip>
          <a:stretch>
            <a:fillRect/>
          </a:stretch>
        </p:blipFill>
        <p:spPr>
          <a:xfrm>
            <a:off x="1462150" y="777675"/>
            <a:ext cx="5834150" cy="38337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57"/>
          <p:cNvPicPr preferRelativeResize="0"/>
          <p:nvPr/>
        </p:nvPicPr>
        <p:blipFill>
          <a:blip r:embed="rId3">
            <a:alphaModFix/>
          </a:blip>
          <a:stretch>
            <a:fillRect/>
          </a:stretch>
        </p:blipFill>
        <p:spPr>
          <a:xfrm>
            <a:off x="3331275" y="656024"/>
            <a:ext cx="1968800" cy="4091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8"/>
          <p:cNvSpPr txBox="1">
            <a:spLocks noGrp="1"/>
          </p:cNvSpPr>
          <p:nvPr>
            <p:ph type="subTitle" idx="1"/>
          </p:nvPr>
        </p:nvSpPr>
        <p:spPr>
          <a:xfrm>
            <a:off x="228425" y="1210200"/>
            <a:ext cx="8520600" cy="1730400"/>
          </a:xfrm>
          <a:prstGeom prst="rect">
            <a:avLst/>
          </a:prstGeom>
        </p:spPr>
        <p:txBody>
          <a:bodyPr spcFirstLastPara="1" wrap="square" lIns="0" tIns="0" rIns="0" bIns="0" anchor="b" anchorCtr="0">
            <a:noAutofit/>
          </a:bodyPr>
          <a:lstStyle/>
          <a:p>
            <a:pPr marL="457200" lvl="0" indent="-330200" algn="l" rtl="0">
              <a:spcBef>
                <a:spcPts val="0"/>
              </a:spcBef>
              <a:spcAft>
                <a:spcPts val="0"/>
              </a:spcAft>
              <a:buClr>
                <a:schemeClr val="dk1"/>
              </a:buClr>
              <a:buSzPts val="1600"/>
              <a:buFont typeface="Calibri"/>
              <a:buChar char="❏"/>
            </a:pPr>
            <a:r>
              <a:rPr lang="en" sz="1600">
                <a:solidFill>
                  <a:schemeClr val="dk1"/>
                </a:solidFill>
              </a:rPr>
              <a:t>Auto Generated Fields</a:t>
            </a:r>
            <a:endParaRPr sz="1600">
              <a:solidFill>
                <a:schemeClr val="dk1"/>
              </a:solidFill>
            </a:endParaRPr>
          </a:p>
          <a:p>
            <a:pPr marL="914400" lvl="1" indent="-330200" algn="l" rtl="0">
              <a:spcBef>
                <a:spcPts val="0"/>
              </a:spcBef>
              <a:spcAft>
                <a:spcPts val="0"/>
              </a:spcAft>
              <a:buClr>
                <a:schemeClr val="dk1"/>
              </a:buClr>
              <a:buSzPts val="1600"/>
              <a:buFont typeface="Calibri"/>
              <a:buChar char="❏"/>
            </a:pPr>
            <a:r>
              <a:rPr lang="en" sz="1600">
                <a:solidFill>
                  <a:schemeClr val="dk1"/>
                </a:solidFill>
              </a:rPr>
              <a:t>Number of Records</a:t>
            </a:r>
            <a:endParaRPr sz="1600">
              <a:solidFill>
                <a:schemeClr val="dk1"/>
              </a:solidFill>
            </a:endParaRPr>
          </a:p>
          <a:p>
            <a:pPr marL="914400" lvl="1" indent="-330200" algn="l" rtl="0">
              <a:spcBef>
                <a:spcPts val="0"/>
              </a:spcBef>
              <a:spcAft>
                <a:spcPts val="0"/>
              </a:spcAft>
              <a:buClr>
                <a:schemeClr val="dk1"/>
              </a:buClr>
              <a:buSzPts val="1600"/>
              <a:buFont typeface="Calibri"/>
              <a:buChar char="❏"/>
            </a:pPr>
            <a:r>
              <a:rPr lang="en" sz="1600">
                <a:solidFill>
                  <a:schemeClr val="dk1"/>
                </a:solidFill>
              </a:rPr>
              <a:t>Number of Records for a field</a:t>
            </a:r>
            <a:endParaRPr sz="1600">
              <a:solidFill>
                <a:schemeClr val="dk1"/>
              </a:solidFill>
            </a:endParaRPr>
          </a:p>
          <a:p>
            <a:pPr marL="914400" lvl="1" indent="-330200" algn="l" rtl="0">
              <a:spcBef>
                <a:spcPts val="0"/>
              </a:spcBef>
              <a:spcAft>
                <a:spcPts val="0"/>
              </a:spcAft>
              <a:buClr>
                <a:schemeClr val="dk1"/>
              </a:buClr>
              <a:buSzPts val="1600"/>
              <a:buFont typeface="Calibri"/>
              <a:buChar char="❏"/>
            </a:pPr>
            <a:r>
              <a:rPr lang="en" sz="1600">
                <a:solidFill>
                  <a:schemeClr val="dk1"/>
                </a:solidFill>
              </a:rPr>
              <a:t>Measure Names and Measure Values</a:t>
            </a:r>
            <a:endParaRPr sz="1600">
              <a:solidFill>
                <a:schemeClr val="dk1"/>
              </a:solidFill>
            </a:endParaRPr>
          </a:p>
          <a:p>
            <a:pPr marL="914400" lvl="1" indent="-330200" algn="l" rtl="0">
              <a:spcBef>
                <a:spcPts val="0"/>
              </a:spcBef>
              <a:spcAft>
                <a:spcPts val="0"/>
              </a:spcAft>
              <a:buClr>
                <a:schemeClr val="dk1"/>
              </a:buClr>
              <a:buSzPts val="1600"/>
              <a:buFont typeface="Calibri"/>
              <a:buChar char="❏"/>
            </a:pPr>
            <a:r>
              <a:rPr lang="en" sz="1600">
                <a:solidFill>
                  <a:schemeClr val="dk1"/>
                </a:solidFill>
              </a:rPr>
              <a:t>Measure Names and Measure Values Graphical View</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9"/>
          <p:cNvSpPr txBox="1"/>
          <p:nvPr/>
        </p:nvSpPr>
        <p:spPr>
          <a:xfrm>
            <a:off x="517775" y="39075"/>
            <a:ext cx="8147400" cy="3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Number of Records</a:t>
            </a:r>
            <a:endParaRPr sz="1800"/>
          </a:p>
        </p:txBody>
      </p:sp>
      <p:pic>
        <p:nvPicPr>
          <p:cNvPr id="310" name="Google Shape;310;p59"/>
          <p:cNvPicPr preferRelativeResize="0"/>
          <p:nvPr/>
        </p:nvPicPr>
        <p:blipFill>
          <a:blip r:embed="rId3">
            <a:alphaModFix/>
          </a:blip>
          <a:stretch>
            <a:fillRect/>
          </a:stretch>
        </p:blipFill>
        <p:spPr>
          <a:xfrm>
            <a:off x="1631742" y="552975"/>
            <a:ext cx="5880516" cy="4438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0"/>
          <p:cNvSpPr txBox="1"/>
          <p:nvPr/>
        </p:nvSpPr>
        <p:spPr>
          <a:xfrm>
            <a:off x="625225" y="48850"/>
            <a:ext cx="8040000" cy="3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Number of Records for a field</a:t>
            </a:r>
            <a:endParaRPr sz="1800"/>
          </a:p>
        </p:txBody>
      </p:sp>
      <p:pic>
        <p:nvPicPr>
          <p:cNvPr id="316" name="Google Shape;316;p60"/>
          <p:cNvPicPr preferRelativeResize="0"/>
          <p:nvPr/>
        </p:nvPicPr>
        <p:blipFill>
          <a:blip r:embed="rId3">
            <a:alphaModFix/>
          </a:blip>
          <a:stretch>
            <a:fillRect/>
          </a:stretch>
        </p:blipFill>
        <p:spPr>
          <a:xfrm>
            <a:off x="1618740" y="533350"/>
            <a:ext cx="5906519" cy="4457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61"/>
          <p:cNvSpPr txBox="1"/>
          <p:nvPr/>
        </p:nvSpPr>
        <p:spPr>
          <a:xfrm>
            <a:off x="820625" y="58625"/>
            <a:ext cx="79425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Measure Names and Measure Values</a:t>
            </a:r>
            <a:endParaRPr sz="1800"/>
          </a:p>
        </p:txBody>
      </p:sp>
      <p:pic>
        <p:nvPicPr>
          <p:cNvPr id="322" name="Google Shape;322;p61"/>
          <p:cNvPicPr preferRelativeResize="0"/>
          <p:nvPr/>
        </p:nvPicPr>
        <p:blipFill>
          <a:blip r:embed="rId3">
            <a:alphaModFix/>
          </a:blip>
          <a:stretch>
            <a:fillRect/>
          </a:stretch>
        </p:blipFill>
        <p:spPr>
          <a:xfrm>
            <a:off x="1638135" y="562625"/>
            <a:ext cx="5867730" cy="4428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2"/>
          <p:cNvSpPr txBox="1"/>
          <p:nvPr/>
        </p:nvSpPr>
        <p:spPr>
          <a:xfrm>
            <a:off x="810850" y="48850"/>
            <a:ext cx="78447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Measure Names and Measure Values Graphical View</a:t>
            </a:r>
            <a:endParaRPr sz="1800"/>
          </a:p>
        </p:txBody>
      </p:sp>
      <p:pic>
        <p:nvPicPr>
          <p:cNvPr id="328" name="Google Shape;328;p62"/>
          <p:cNvPicPr preferRelativeResize="0"/>
          <p:nvPr/>
        </p:nvPicPr>
        <p:blipFill>
          <a:blip r:embed="rId3">
            <a:alphaModFix/>
          </a:blip>
          <a:stretch>
            <a:fillRect/>
          </a:stretch>
        </p:blipFill>
        <p:spPr>
          <a:xfrm>
            <a:off x="1631659" y="552850"/>
            <a:ext cx="5880682" cy="443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3"/>
          <p:cNvPicPr preferRelativeResize="0"/>
          <p:nvPr/>
        </p:nvPicPr>
        <p:blipFill>
          <a:blip r:embed="rId3">
            <a:alphaModFix/>
          </a:blip>
          <a:stretch>
            <a:fillRect/>
          </a:stretch>
        </p:blipFill>
        <p:spPr>
          <a:xfrm>
            <a:off x="2658375" y="851275"/>
            <a:ext cx="3312575" cy="373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4"/>
          <p:cNvPicPr preferRelativeResize="0"/>
          <p:nvPr/>
        </p:nvPicPr>
        <p:blipFill>
          <a:blip r:embed="rId3">
            <a:alphaModFix/>
          </a:blip>
          <a:stretch>
            <a:fillRect/>
          </a:stretch>
        </p:blipFill>
        <p:spPr>
          <a:xfrm>
            <a:off x="2620125" y="1022800"/>
            <a:ext cx="3985201" cy="340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3117500" y="908025"/>
            <a:ext cx="3200400" cy="346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p:nvPr/>
        </p:nvSpPr>
        <p:spPr>
          <a:xfrm>
            <a:off x="1506603" y="1090950"/>
            <a:ext cx="6906900" cy="500100"/>
          </a:xfrm>
          <a:prstGeom prst="rect">
            <a:avLst/>
          </a:prstGeom>
          <a:noFill/>
          <a:ln>
            <a:noFill/>
          </a:ln>
        </p:spPr>
        <p:txBody>
          <a:bodyPr spcFirstLastPara="1" wrap="square" lIns="0" tIns="0" rIns="0" bIns="0" anchor="t" anchorCtr="0">
            <a:noAutofit/>
          </a:bodyPr>
          <a:lstStyle/>
          <a:p>
            <a:pPr marL="366712" marR="0" lvl="0" indent="-366712" algn="ctr" rtl="0">
              <a:lnSpc>
                <a:spcPct val="100000"/>
              </a:lnSpc>
              <a:spcBef>
                <a:spcPts val="0"/>
              </a:spcBef>
              <a:spcAft>
                <a:spcPts val="0"/>
              </a:spcAft>
              <a:buClr>
                <a:srgbClr val="0070C0"/>
              </a:buClr>
              <a:buFont typeface="Arial"/>
              <a:buNone/>
            </a:pPr>
            <a:r>
              <a:rPr lang="en" sz="1800">
                <a:solidFill>
                  <a:srgbClr val="0070C0"/>
                </a:solidFill>
              </a:rPr>
              <a:t>Drill into the data</a:t>
            </a:r>
            <a:endParaRPr sz="1800">
              <a:solidFill>
                <a:srgbClr val="0070C0"/>
              </a:solidFill>
            </a:endParaRPr>
          </a:p>
          <a:p>
            <a:pPr marL="366712" marR="0" lvl="0" indent="-366712" algn="ctr" rtl="0">
              <a:lnSpc>
                <a:spcPct val="100000"/>
              </a:lnSpc>
              <a:spcBef>
                <a:spcPts val="0"/>
              </a:spcBef>
              <a:spcAft>
                <a:spcPts val="0"/>
              </a:spcAft>
              <a:buClr>
                <a:srgbClr val="000000"/>
              </a:buClr>
              <a:buSzPts val="1100"/>
              <a:buFont typeface="Arial"/>
              <a:buNone/>
            </a:pPr>
            <a:endParaRPr sz="3200">
              <a:solidFill>
                <a:srgbClr val="0070C0"/>
              </a:solidFill>
            </a:endParaRPr>
          </a:p>
          <a:p>
            <a:pPr marL="366712" marR="0" lvl="0" indent="-366712" algn="ctr" rtl="0">
              <a:lnSpc>
                <a:spcPct val="100000"/>
              </a:lnSpc>
              <a:spcBef>
                <a:spcPts val="0"/>
              </a:spcBef>
              <a:spcAft>
                <a:spcPts val="0"/>
              </a:spcAft>
              <a:buClr>
                <a:srgbClr val="0070C0"/>
              </a:buClr>
              <a:buFont typeface="Arial"/>
              <a:buNone/>
            </a:pPr>
            <a:endParaRPr sz="3200">
              <a:solidFill>
                <a:srgbClr val="0070C0"/>
              </a:solidFill>
            </a:endParaRPr>
          </a:p>
          <a:p>
            <a:pPr marL="0" marR="0" lvl="0" indent="0" algn="l" rtl="0">
              <a:lnSpc>
                <a:spcPct val="100000"/>
              </a:lnSpc>
              <a:spcBef>
                <a:spcPts val="0"/>
              </a:spcBef>
              <a:spcAft>
                <a:spcPts val="0"/>
              </a:spcAft>
              <a:buNone/>
            </a:pPr>
            <a:endParaRPr sz="3200" b="0" i="0" u="none">
              <a:solidFill>
                <a:srgbClr val="0070C0"/>
              </a:solidFill>
              <a:latin typeface="Arial"/>
              <a:ea typeface="Arial"/>
              <a:cs typeface="Arial"/>
              <a:sym typeface="Arial"/>
            </a:endParaRPr>
          </a:p>
        </p:txBody>
      </p:sp>
      <p:pic>
        <p:nvPicPr>
          <p:cNvPr id="92" name="Google Shape;92;p16"/>
          <p:cNvPicPr preferRelativeResize="0"/>
          <p:nvPr/>
        </p:nvPicPr>
        <p:blipFill>
          <a:blip r:embed="rId3">
            <a:alphaModFix/>
          </a:blip>
          <a:stretch>
            <a:fillRect/>
          </a:stretch>
        </p:blipFill>
        <p:spPr>
          <a:xfrm>
            <a:off x="3493975" y="1753850"/>
            <a:ext cx="3086100" cy="7429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3024</Words>
  <Application>Microsoft Office PowerPoint</Application>
  <PresentationFormat>On-screen Show (16:9)</PresentationFormat>
  <Paragraphs>253</Paragraphs>
  <Slides>56</Slides>
  <Notes>56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Administrator</cp:lastModifiedBy>
  <cp:revision>2</cp:revision>
  <dcterms:modified xsi:type="dcterms:W3CDTF">2022-11-30T16:30:05Z</dcterms:modified>
</cp:coreProperties>
</file>